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96" d="100"/>
          <a:sy n="96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52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34BE-56D3-42F0-A1FB-4F49681219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Bind1st() binds first argument of a binary</a:t>
            </a:r>
            <a:r>
              <a:rPr lang="nl-BE" baseline="0" dirty="0" smtClean="0"/>
              <a:t> function.</a:t>
            </a:r>
          </a:p>
          <a:p>
            <a:r>
              <a:rPr lang="nl-BE" baseline="0" dirty="0" smtClean="0"/>
              <a:t>Bind2nd() binds second argument of a binary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E73E-9E2A-41EF-A42F-6761B1EFFEB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[A-Za-z0-9_]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E73E-9E2A-41EF-A42F-6761B1EFFEB0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52400"/>
            <a:ext cx="8077200" cy="6858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57149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3200" b="1">
                <a:latin typeface="+mn-lt"/>
              </a:defRPr>
            </a:lvl1pPr>
            <a:lvl2pPr>
              <a:spcBef>
                <a:spcPts val="0"/>
              </a:spcBef>
              <a:defRPr sz="2800" b="1">
                <a:latin typeface="+mn-lt"/>
              </a:defRPr>
            </a:lvl2pPr>
            <a:lvl3pPr>
              <a:spcBef>
                <a:spcPts val="0"/>
              </a:spcBef>
              <a:defRPr sz="2400" b="1">
                <a:latin typeface="+mn-lt"/>
              </a:defRPr>
            </a:lvl3pPr>
            <a:lvl4pPr>
              <a:spcBef>
                <a:spcPts val="0"/>
              </a:spcBef>
              <a:defRPr sz="2400" b="1">
                <a:latin typeface="+mn-lt"/>
              </a:defRPr>
            </a:lvl4pPr>
            <a:lvl5pPr>
              <a:spcBef>
                <a:spcPts val="0"/>
              </a:spcBef>
              <a:defRPr sz="2400" b="1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14400"/>
            <a:ext cx="80772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V="1">
            <a:off x="666307" y="762000"/>
            <a:ext cx="8477693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xprezzion.co.uk/blog/wp-content/uploads/2010/08/vs2010logo_transparent_large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308514"/>
            <a:ext cx="719731" cy="38103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00800" y="5345622"/>
            <a:ext cx="23798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nl-BE" sz="2400" b="1" dirty="0" smtClean="0">
                <a:solidFill>
                  <a:srgbClr val="FFC000"/>
                </a:solidFill>
              </a:rPr>
              <a:t>Marc Gregoire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algn="r">
              <a:buNone/>
            </a:pPr>
            <a:r>
              <a:rPr lang="en-US" sz="900" b="1" dirty="0" smtClean="0">
                <a:solidFill>
                  <a:srgbClr val="003300"/>
                </a:solidFill>
              </a:rPr>
              <a:t>marc.gregoire@nuonsoft.com</a:t>
            </a:r>
          </a:p>
          <a:p>
            <a:pPr algn="r">
              <a:buNone/>
            </a:pPr>
            <a:r>
              <a:rPr lang="en-US" sz="900" b="1" dirty="0" smtClean="0">
                <a:solidFill>
                  <a:srgbClr val="003300"/>
                </a:solidFill>
              </a:rPr>
              <a:t>http://www.nuonsoft.com/</a:t>
            </a:r>
          </a:p>
          <a:p>
            <a:pPr algn="r">
              <a:buNone/>
            </a:pPr>
            <a:r>
              <a:rPr lang="en-US" sz="900" b="1" dirty="0" smtClean="0">
                <a:solidFill>
                  <a:srgbClr val="003300"/>
                </a:solidFill>
              </a:rPr>
              <a:t>http://www.nuonsoft.com/blog/</a:t>
            </a:r>
          </a:p>
        </p:txBody>
      </p:sp>
      <p:pic>
        <p:nvPicPr>
          <p:cNvPr id="12" name="Picture 3" descr="C:\Documents and Settings\MGregoire\My Documents\temp\MVP Logo Kit\MVP Logo Kit\MVP_Horizontal_Full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684270"/>
            <a:ext cx="1453779" cy="588241"/>
          </a:xfrm>
          <a:prstGeom prst="rect">
            <a:avLst/>
          </a:prstGeom>
          <a:noFill/>
        </p:spPr>
      </p:pic>
      <p:pic>
        <p:nvPicPr>
          <p:cNvPr id="13" name="Picture 1029" descr="http://www.infoq.com/cn/zones/visualstudio2010/img/vs2010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1888" y="3292462"/>
            <a:ext cx="3314700" cy="2491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447800"/>
            <a:ext cx="6180224" cy="2308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v-SE" sz="6000" dirty="0">
                <a:solidFill>
                  <a:srgbClr val="C00000"/>
                </a:solidFill>
              </a:rPr>
              <a:t>C++11 (aka C++0x)</a:t>
            </a:r>
            <a:br>
              <a:rPr lang="sv-SE" sz="6000" dirty="0">
                <a:solidFill>
                  <a:srgbClr val="C00000"/>
                </a:solidFill>
              </a:rPr>
            </a:br>
            <a:r>
              <a:rPr lang="sv-SE" sz="6000" dirty="0" smtClean="0">
                <a:solidFill>
                  <a:srgbClr val="C00000"/>
                </a:solidFill>
              </a:rPr>
              <a:t>in Visual </a:t>
            </a:r>
            <a:r>
              <a:rPr lang="sv-SE" sz="6000" dirty="0">
                <a:solidFill>
                  <a:srgbClr val="C00000"/>
                </a:solidFill>
              </a:rPr>
              <a:t>C++ </a:t>
            </a:r>
            <a:r>
              <a:rPr lang="sv-SE" sz="6000" dirty="0" smtClean="0">
                <a:solidFill>
                  <a:srgbClr val="C00000"/>
                </a:solidFill>
              </a:rPr>
              <a:t>2010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292929"/>
                </a:solidFill>
              </a:rPr>
              <a:t>August 1st,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13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deduction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decltype</a:t>
            </a:r>
            <a:r>
              <a:rPr lang="en-US" dirty="0" smtClean="0"/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decltype</a:t>
            </a:r>
            <a:r>
              <a:rPr lang="nl-BE" dirty="0" smtClean="0"/>
              <a:t> is used to get the type of an expression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Example: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6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ea typeface="+mn-ea"/>
                <a:cs typeface="Courier New" pitchFamily="49" charset="0"/>
              </a:rPr>
              <a:t> = 7;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600" dirty="0" err="1" smtClean="0">
                <a:latin typeface="Courier New" pitchFamily="49" charset="0"/>
                <a:ea typeface="+mn-ea"/>
                <a:cs typeface="Courier New" pitchFamily="49" charset="0"/>
              </a:rPr>
              <a:t>decltype</a:t>
            </a:r>
            <a:r>
              <a:rPr lang="en-US" sz="1600" dirty="0" smtClean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ea typeface="+mn-ea"/>
                <a:cs typeface="Courier New" pitchFamily="49" charset="0"/>
              </a:rPr>
              <a:t>) j = 8; // j will also be an </a:t>
            </a:r>
            <a:r>
              <a:rPr lang="en-US" sz="16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endParaRPr lang="en-US" sz="1600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Not useful in those simple cases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Very useful for templates</a:t>
            </a:r>
            <a:endParaRPr lang="nl-BE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78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deduction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decltype</a:t>
            </a:r>
            <a:r>
              <a:rPr lang="en-US" dirty="0" smtClean="0"/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Example, write a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DoAddition()</a:t>
            </a:r>
            <a:r>
              <a:rPr lang="nl-BE" dirty="0" smtClean="0">
                <a:ea typeface="+mn-ea"/>
                <a:cs typeface="+mn-cs"/>
              </a:rPr>
              <a:t> function template that adds two values and returns the result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Problem: The type of the result</a:t>
            </a:r>
            <a:r>
              <a:rPr lang="nl-BE" dirty="0"/>
              <a:t> </a:t>
            </a:r>
            <a:r>
              <a:rPr lang="nl-BE" dirty="0" smtClean="0"/>
              <a:t>depends on the types of the 2 values</a:t>
            </a:r>
          </a:p>
        </p:txBody>
      </p:sp>
    </p:spTree>
    <p:extLst>
      <p:ext uri="{BB962C8B-B14F-4D97-AF65-F5344CB8AC3E}">
        <p14:creationId xmlns:p14="http://schemas.microsoft.com/office/powerpoint/2010/main" val="17207154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deduction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decltype</a:t>
            </a:r>
            <a:r>
              <a:rPr lang="en-US" dirty="0" smtClean="0"/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Pre-C++11 requires extra template parameter: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600" dirty="0" err="1" smtClean="0">
                <a:latin typeface="Courier New" pitchFamily="49" charset="0"/>
                <a:cs typeface="Courier New" pitchFamily="49" charset="0"/>
              </a:rPr>
              <a:t>template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 T1, </a:t>
            </a:r>
            <a:r>
              <a:rPr lang="fr-FR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 T2</a:t>
            </a:r>
            <a:r>
              <a:rPr lang="fr-F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6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typename</a:t>
            </a:r>
            <a:r>
              <a:rPr lang="fr-F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6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 smtClean="0">
                <a:latin typeface="Courier New" pitchFamily="49" charset="0"/>
                <a:cs typeface="Courier New" pitchFamily="49" charset="0"/>
              </a:rPr>
              <a:t>DoAddition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 T1&amp; t1, </a:t>
            </a:r>
            <a:r>
              <a:rPr lang="fr-FR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 T2&amp; t2)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    return t1 + t2;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Calling it requires you to specify the 3 template parameters: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double c = DoAddition</a:t>
            </a:r>
            <a:r>
              <a:rPr lang="nl-BE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&lt;double, int, double&gt;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(2.0, 5);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This is ugly </a:t>
            </a:r>
            <a:r>
              <a:rPr lang="nl-BE" dirty="0" smtClean="0">
                <a:sym typeface="Wingdings" pitchFamily="2" charset="2"/>
              </a:rPr>
              <a:t></a:t>
            </a:r>
            <a:endParaRPr lang="nl-BE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803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deduction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decltype</a:t>
            </a:r>
            <a:r>
              <a:rPr lang="en-US" dirty="0" smtClean="0"/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With C++11, use alternative function syntax +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decltype</a:t>
            </a:r>
            <a:r>
              <a:rPr lang="nl-BE" dirty="0" smtClean="0">
                <a:ea typeface="+mn-ea"/>
                <a:cs typeface="+mn-cs"/>
              </a:rPr>
              <a:t>: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dirty="0" err="1" smtClean="0">
                <a:latin typeface="Courier New" pitchFamily="49" charset="0"/>
                <a:cs typeface="Courier New" pitchFamily="49" charset="0"/>
              </a:rPr>
              <a:t>template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sz="14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 T1, </a:t>
            </a:r>
            <a:r>
              <a:rPr lang="fr-FR" sz="14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 T2&gt;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auto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dirty="0" err="1" smtClean="0">
                <a:latin typeface="Courier New" pitchFamily="49" charset="0"/>
                <a:cs typeface="Courier New" pitchFamily="49" charset="0"/>
              </a:rPr>
              <a:t>DoAddition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4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 T1&amp; t1, </a:t>
            </a:r>
            <a:r>
              <a:rPr lang="fr-FR" sz="14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 T2&amp; t2) </a:t>
            </a:r>
            <a:r>
              <a:rPr lang="fr-F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fr-FR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decltype</a:t>
            </a:r>
            <a:r>
              <a:rPr lang="fr-FR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(t1 + t2)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    return t1 + t2;</a:t>
            </a:r>
          </a:p>
          <a:p>
            <a:pPr lvl="1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Calling it does not require any template parameters: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auto c = DoAddition(2.0, 5);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Much nicer </a:t>
            </a:r>
            <a:r>
              <a:rPr lang="nl-BE" dirty="0" smtClean="0">
                <a:sym typeface="Wingdings" pitchFamily="2" charset="2"/>
              </a:rPr>
              <a:t></a:t>
            </a:r>
            <a:endParaRPr lang="nl-BE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98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Pointers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solidFill>
                  <a:srgbClr val="FF0000"/>
                </a:solidFill>
              </a:rPr>
              <a:t>Never use </a:t>
            </a:r>
            <a:r>
              <a:rPr lang="nl-B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auto_ptr</a:t>
            </a:r>
            <a:r>
              <a:rPr lang="nl-BE" dirty="0" smtClean="0">
                <a:solidFill>
                  <a:srgbClr val="FF0000"/>
                </a:solidFill>
              </a:rPr>
              <a:t>, it has been officially deprecated.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&lt;memory&gt;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/>
              <a:t>Use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shared_ptr</a:t>
            </a:r>
            <a:r>
              <a:rPr lang="nl-BE" dirty="0" smtClean="0"/>
              <a:t> or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unique_ptr</a:t>
            </a:r>
            <a:r>
              <a:rPr lang="nl-BE" dirty="0" smtClean="0"/>
              <a:t>: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hared_ptr</a:t>
            </a:r>
            <a:r>
              <a:rPr lang="nl-BE" dirty="0" smtClean="0"/>
              <a:t>: reference counted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unique_ptr</a:t>
            </a:r>
            <a:r>
              <a:rPr lang="nl-BE" dirty="0" smtClean="0"/>
              <a:t>: not reference counted, non-copyable, but movable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Both are save to be stored in containers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Example:</a:t>
            </a:r>
          </a:p>
          <a:p>
            <a:pPr lvl="1">
              <a:lnSpc>
                <a:spcPct val="14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shared_ptr&lt;int&gt; sp(new int);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NEVER store a pointer to an array in a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shared_ptr</a:t>
            </a:r>
            <a:r>
              <a:rPr lang="nl-BE" dirty="0" smtClean="0"/>
              <a:t>; store in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unique_ptr</a:t>
            </a:r>
            <a:r>
              <a:rPr lang="nl-BE" dirty="0" smtClean="0"/>
              <a:t> or preferably use a container like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std::array </a:t>
            </a:r>
            <a:r>
              <a:rPr lang="nl-BE" dirty="0" smtClean="0"/>
              <a:t>or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std::vector </a:t>
            </a:r>
            <a:r>
              <a:rPr lang="nl-BE" dirty="0" smtClean="0"/>
              <a:t>instead of plain-old-dumb C-style arrays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92342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Pointers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Recommended to use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make_shared() </a:t>
            </a:r>
            <a:r>
              <a:rPr lang="nl-BE" dirty="0" smtClean="0"/>
              <a:t>because: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Less typing in combination with auto type deduction</a:t>
            </a:r>
          </a:p>
          <a:p>
            <a:pPr lvl="2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Without :</a:t>
            </a:r>
          </a:p>
          <a:p>
            <a:pPr lvl="3">
              <a:lnSpc>
                <a:spcPct val="14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900" dirty="0" smtClean="0">
                <a:latin typeface="Courier New" pitchFamily="49" charset="0"/>
                <a:cs typeface="Courier New" pitchFamily="49" charset="0"/>
              </a:rPr>
              <a:t>shared_ptr&lt;</a:t>
            </a:r>
            <a:r>
              <a:rPr lang="nl-BE" sz="19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nl-BE" sz="1900" dirty="0" smtClean="0">
                <a:latin typeface="Courier New" pitchFamily="49" charset="0"/>
                <a:cs typeface="Courier New" pitchFamily="49" charset="0"/>
              </a:rPr>
              <a:t>&gt; sp(new </a:t>
            </a:r>
            <a:r>
              <a:rPr lang="nl-BE" sz="19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nl-BE" sz="1900" dirty="0" smtClean="0">
                <a:latin typeface="Courier New" pitchFamily="49" charset="0"/>
                <a:cs typeface="Courier New" pitchFamily="49" charset="0"/>
              </a:rPr>
              <a:t>);  // int written twice </a:t>
            </a:r>
            <a:r>
              <a:rPr lang="nl-BE" sz="1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</a:t>
            </a:r>
          </a:p>
          <a:p>
            <a:pPr lvl="2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With:</a:t>
            </a:r>
          </a:p>
          <a:p>
            <a:pPr lvl="3">
              <a:lnSpc>
                <a:spcPct val="14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900" dirty="0" smtClean="0">
                <a:latin typeface="Courier New" pitchFamily="49" charset="0"/>
                <a:cs typeface="Courier New" pitchFamily="49" charset="0"/>
              </a:rPr>
              <a:t>auto sp = make_shared&lt;int&gt;(); // int written once </a:t>
            </a:r>
            <a:r>
              <a:rPr lang="nl-BE" sz="1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</a:t>
            </a:r>
            <a:endParaRPr lang="nl-BE" sz="19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A bit more performant</a:t>
            </a:r>
          </a:p>
          <a:p>
            <a:pPr lvl="2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VC++ needs to allocate a </a:t>
            </a:r>
            <a:r>
              <a:rPr lang="nl-BE" i="1" dirty="0" smtClean="0"/>
              <a:t>reference control block</a:t>
            </a:r>
            <a:r>
              <a:rPr lang="nl-BE" dirty="0" smtClean="0"/>
              <a:t> for each resource managed by a shared pointer. With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make_shared()</a:t>
            </a:r>
            <a:r>
              <a:rPr lang="nl-BE" dirty="0" smtClean="0"/>
              <a:t>, VC++ will allocate memory for the resource + the reference control block with 1 memory allocation call instead of 2.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0805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Pointers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Can be used for more than just memory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Example: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void CloseFile(FILE* filePtr)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if (filePtr == nullptr) return;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fclose(filePtr);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cout &lt;&lt; "File closed." &lt;&lt; endl;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shared_ptr&lt;FILE&gt; filePtr(fopen("data.txt", "w"), CloseFile);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if (filePtr == nullptr) 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    cerr &lt;&lt; "Error opening file." &lt;&lt; endl;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} else 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    cout &lt;&lt; "File opened." &lt;&lt; endl;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    // Use filePtr...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CloseFile()</a:t>
            </a:r>
            <a:r>
              <a:rPr lang="nl-BE" dirty="0" smtClean="0"/>
              <a:t> automatically called when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shared_ptr </a:t>
            </a:r>
            <a:r>
              <a:rPr lang="nl-BE" dirty="0" smtClean="0"/>
              <a:t>goes out of scope</a:t>
            </a:r>
          </a:p>
        </p:txBody>
      </p:sp>
    </p:spTree>
    <p:extLst>
      <p:ext uri="{BB962C8B-B14F-4D97-AF65-F5344CB8AC3E}">
        <p14:creationId xmlns:p14="http://schemas.microsoft.com/office/powerpoint/2010/main" val="18643793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Syntax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capture_block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](parameters) mutable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exception_specification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return_type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{ body }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solidFill>
                  <a:schemeClr val="accent2"/>
                </a:solidFill>
              </a:rPr>
              <a:t>capture block</a:t>
            </a:r>
            <a:r>
              <a:rPr lang="nl-BE" dirty="0" smtClean="0"/>
              <a:t>: how to capture variables from enclosing scope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solidFill>
                  <a:schemeClr val="accent2"/>
                </a:solidFill>
              </a:rPr>
              <a:t>parameters</a:t>
            </a:r>
            <a:r>
              <a:rPr lang="nl-BE" b="0" dirty="0" smtClean="0"/>
              <a:t> (optional)</a:t>
            </a:r>
            <a:r>
              <a:rPr lang="nl-BE" dirty="0" smtClean="0"/>
              <a:t>: parameter list, just like a function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solidFill>
                  <a:schemeClr val="accent2"/>
                </a:solidFill>
              </a:rPr>
              <a:t>mutable</a:t>
            </a:r>
            <a:r>
              <a:rPr lang="nl-BE" b="0" dirty="0" smtClean="0">
                <a:solidFill>
                  <a:schemeClr val="accent2"/>
                </a:solidFill>
              </a:rPr>
              <a:t> </a:t>
            </a:r>
            <a:r>
              <a:rPr lang="nl-BE" b="0" dirty="0" smtClean="0"/>
              <a:t>(optional)</a:t>
            </a:r>
            <a:r>
              <a:rPr lang="nl-BE" dirty="0" smtClean="0"/>
              <a:t>: variables captured by-value are const, mutable makes them non-const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solidFill>
                  <a:schemeClr val="accent2"/>
                </a:solidFill>
              </a:rPr>
              <a:t>exception_specification</a:t>
            </a:r>
            <a:r>
              <a:rPr lang="nl-BE" b="0" dirty="0" smtClean="0">
                <a:solidFill>
                  <a:schemeClr val="accent2"/>
                </a:solidFill>
              </a:rPr>
              <a:t> </a:t>
            </a:r>
            <a:r>
              <a:rPr lang="nl-BE" b="0" dirty="0" smtClean="0"/>
              <a:t>(optional)</a:t>
            </a:r>
            <a:r>
              <a:rPr lang="nl-BE" dirty="0" smtClean="0"/>
              <a:t>: = throw list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solidFill>
                  <a:schemeClr val="accent2"/>
                </a:solidFill>
              </a:rPr>
              <a:t>return_type</a:t>
            </a:r>
            <a:r>
              <a:rPr lang="nl-BE" b="0" dirty="0" smtClean="0">
                <a:solidFill>
                  <a:schemeClr val="accent2"/>
                </a:solidFill>
              </a:rPr>
              <a:t> </a:t>
            </a:r>
            <a:r>
              <a:rPr lang="nl-BE" b="0" dirty="0" smtClean="0"/>
              <a:t>(optional)</a:t>
            </a:r>
            <a:r>
              <a:rPr lang="nl-BE" dirty="0" smtClean="0"/>
              <a:t>: the return type; if omitted</a:t>
            </a:r>
          </a:p>
          <a:p>
            <a:pPr lvl="2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dirty="0" smtClean="0"/>
              <a:t>If the body of the lambda expression is of the following form:</a:t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{ return expression; }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/>
              <a:t>the type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dirty="0" smtClean="0"/>
              <a:t> will become the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return_type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of the lambda expression. </a:t>
            </a:r>
          </a:p>
          <a:p>
            <a:pPr lvl="2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dirty="0" smtClean="0"/>
              <a:t>Otherwise the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return_type</a:t>
            </a:r>
            <a:r>
              <a:rPr lang="en-US" dirty="0" smtClean="0"/>
              <a:t> is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</a:t>
            </a:r>
            <a:endParaRPr lang="en-US" dirty="0" smtClean="0"/>
          </a:p>
          <a:p>
            <a:pPr lvl="2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4628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Basic example: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[]{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&lt;&lt; "Hello from Lambda" &lt;&lt;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;}</a:t>
            </a:r>
            <a:r>
              <a:rPr lang="en-US" sz="1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nl-BE" dirty="0" smtClean="0"/>
              <a:t>Capture block</a:t>
            </a:r>
          </a:p>
          <a:p>
            <a:pPr lvl="1"/>
            <a:r>
              <a:rPr lang="nl-BE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 ]</a:t>
            </a:r>
            <a:r>
              <a:rPr lang="nl-BE" dirty="0" smtClean="0"/>
              <a:t> captures nothing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[=]</a:t>
            </a:r>
            <a:r>
              <a:rPr lang="en-US" dirty="0" smtClean="0"/>
              <a:t> captures all variables by value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[&amp;]</a:t>
            </a:r>
            <a:r>
              <a:rPr lang="en-US" dirty="0" smtClean="0"/>
              <a:t> captures all variables by reference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[&amp;x]</a:t>
            </a:r>
            <a:r>
              <a:rPr lang="en-US" dirty="0" smtClean="0"/>
              <a:t> captures only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by reference and nothing else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[x]</a:t>
            </a:r>
            <a:r>
              <a:rPr lang="en-US" dirty="0" smtClean="0"/>
              <a:t> captures only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by value and nothing else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[=, &amp;x, &amp;y]</a:t>
            </a:r>
            <a:r>
              <a:rPr lang="en-US" dirty="0" smtClean="0"/>
              <a:t> captures by value by default, except variables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, which are captured by reference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[&amp;, x]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captures by reference by default, except variable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, which is captured by value</a:t>
            </a:r>
          </a:p>
          <a:p>
            <a:endParaRPr lang="en-US" dirty="0" smtClean="0"/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33087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nl-BE" dirty="0" smtClean="0">
                <a:ea typeface="+mn-ea"/>
                <a:cs typeface="+mn-cs"/>
              </a:rPr>
              <a:t> can be used to name lambdas, allowing them to be reused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auto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doubler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= [](const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 -&gt;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* 2;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};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    std::vector&lt;int&gt; vec1;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    std::vector&lt;int&gt; vec2;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    // ... Fill vectors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    // Transform elements from vector: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std::transform(vec1.begin(), vec1.end(),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vec1.begin(), </a:t>
            </a:r>
            <a:r>
              <a:rPr lang="en-US" sz="17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doubler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std::transform(vec2.begin(), vec2.end(),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               vec2.begin(), </a:t>
            </a:r>
            <a:r>
              <a:rPr lang="en-US" sz="17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doubler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nl-BE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118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Supported</a:t>
            </a:r>
            <a:r>
              <a:rPr lang="fr-FR" dirty="0" smtClean="0"/>
              <a:t> in VC++ 2010?</a:t>
            </a:r>
            <a:endParaRPr lang="en-GB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Right angle brackets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Real null pointer type (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nullptr</a:t>
            </a:r>
            <a:r>
              <a:rPr lang="nl-BE" sz="1600" dirty="0" smtClean="0"/>
              <a:t>)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>
                <a:latin typeface="Courier New" pitchFamily="49" charset="0"/>
                <a:cs typeface="Courier New" pitchFamily="49" charset="0"/>
              </a:rPr>
              <a:t>std::bind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/>
              <a:t>Alternative function syntax (trailing return type)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600" dirty="0" smtClean="0"/>
              <a:t>Type deduction 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en-US" sz="1600" dirty="0" smtClean="0"/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decltype</a:t>
            </a:r>
            <a:r>
              <a:rPr lang="en-US" sz="1600" dirty="0" smtClean="0"/>
              <a:t>)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Shared </a:t>
            </a:r>
            <a:r>
              <a:rPr lang="nl-BE" sz="1600" dirty="0"/>
              <a:t>pointers (</a:t>
            </a:r>
            <a:r>
              <a:rPr lang="nl-BE" sz="1600" dirty="0">
                <a:latin typeface="Courier New" pitchFamily="49" charset="0"/>
                <a:cs typeface="Courier New" pitchFamily="49" charset="0"/>
              </a:rPr>
              <a:t>shared_ptr</a:t>
            </a:r>
            <a:r>
              <a:rPr lang="nl-BE" sz="1600" dirty="0"/>
              <a:t>, </a:t>
            </a:r>
            <a:r>
              <a:rPr lang="nl-BE" sz="1600" dirty="0">
                <a:latin typeface="Courier New" pitchFamily="49" charset="0"/>
                <a:cs typeface="Courier New" pitchFamily="49" charset="0"/>
              </a:rPr>
              <a:t>unique_ptr</a:t>
            </a:r>
            <a:r>
              <a:rPr lang="nl-BE" sz="1600" dirty="0"/>
              <a:t>)</a:t>
            </a:r>
            <a:endParaRPr lang="en-US" sz="1600" dirty="0"/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Lambda expressions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Unordered associative containers / hash tables (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unordered_map</a:t>
            </a:r>
            <a:r>
              <a:rPr lang="nl-BE" sz="1600" dirty="0" smtClean="0"/>
              <a:t>,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unordered_multimap</a:t>
            </a:r>
            <a:r>
              <a:rPr lang="nl-BE" sz="1600" dirty="0" smtClean="0"/>
              <a:t>,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unordered_set</a:t>
            </a:r>
            <a:r>
              <a:rPr lang="nl-BE" sz="1600" dirty="0" smtClean="0"/>
              <a:t>,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unordered_multiset</a:t>
            </a:r>
            <a:r>
              <a:rPr lang="nl-BE" sz="1600" dirty="0" smtClean="0"/>
              <a:t>)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std::array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Rvalue references (Move semantics)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Compile time static assertions (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static_assert</a:t>
            </a:r>
            <a:r>
              <a:rPr lang="nl-BE" sz="1600" dirty="0" smtClean="0"/>
              <a:t>)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Regular expression library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&lt;regex&gt;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Random number generation library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&lt;random&gt;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/>
              <a:t>New STL Algorihtms</a:t>
            </a:r>
            <a:endParaRPr lang="nl-BE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339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Lambda expressions as return values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Example: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function&lt;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(void)&gt; multiplyBy2Lambda(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x)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return [=]{return 2*x;};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auto fn = multiplyBy2Lambda(5);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&lt;&lt; fn() &lt;&lt;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	// prints 10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nl-BE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71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2900" dirty="0" smtClean="0"/>
              <a:t>Lambda expressions as parameters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2900" dirty="0" smtClean="0">
                <a:ea typeface="+mn-ea"/>
                <a:cs typeface="+mn-cs"/>
              </a:rPr>
              <a:t>Example: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void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testCallback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(const vector&lt;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&gt;&amp;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,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              const function&lt;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bool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)&gt;&amp; callback)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for (auto it =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vec.cbegin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(); it !=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vec.cend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(); ++it) { 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    // Call callback. If it returns false, stop iteration.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    if (!callback(*it))  break;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    // Callback did not stop iteration, so print value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cout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&lt;&lt; *it &lt;&lt; " ";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}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cout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&lt;&lt;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endl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lvl="1">
              <a:lnSpc>
                <a:spcPct val="110000"/>
              </a:lnSpc>
              <a:buNone/>
            </a:pPr>
            <a:r>
              <a:rPr lang="nl-BE" sz="1500" dirty="0" smtClean="0">
                <a:latin typeface="Courier New" pitchFamily="49" charset="0"/>
                <a:ea typeface="+mn-ea"/>
                <a:cs typeface="Courier New" pitchFamily="49" charset="0"/>
              </a:rPr>
              <a:t>int main()</a:t>
            </a:r>
          </a:p>
          <a:p>
            <a:pPr lvl="1">
              <a:lnSpc>
                <a:spcPct val="110000"/>
              </a:lnSpc>
              <a:buNone/>
            </a:pPr>
            <a:r>
              <a:rPr lang="nl-BE" sz="1500" dirty="0" smtClean="0"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vector&lt;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&gt;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(10);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index = 0;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generate(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vec.begin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vec.end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(), [&amp;index]{return ++index;});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for_each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vec.begin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(),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vec.end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(), [](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i){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cout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&lt;&lt; i &lt;&lt; " </a:t>
            </a:r>
            <a:r>
              <a:rPr lang="en-US" sz="1500" dirty="0">
                <a:latin typeface="Courier New" pitchFamily="49" charset="0"/>
                <a:ea typeface="+mn-ea"/>
                <a:cs typeface="Courier New" pitchFamily="49" charset="0"/>
              </a:rPr>
              <a:t>";}); // 1 2 3 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… 9 </a:t>
            </a:r>
            <a:r>
              <a:rPr lang="en-US" sz="1500" dirty="0"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endParaRPr lang="en-US" sz="1500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cout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&lt;&lt;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endl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testCallback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vec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, [](</a:t>
            </a:r>
            <a:r>
              <a:rPr lang="en-US" sz="1500" dirty="0" err="1" smtClean="0"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ea typeface="+mn-ea"/>
                <a:cs typeface="Courier New" pitchFamily="49" charset="0"/>
              </a:rPr>
              <a:t> i){return i&lt;6;});                     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1 2 3 4 5</a:t>
            </a:r>
            <a:endParaRPr lang="en-US" sz="1500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nl-BE" sz="1500" dirty="0" smtClean="0"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lang="nl-BE" sz="1500" dirty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638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066798" y="2819400"/>
            <a:ext cx="6553201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1" lang="en-US" sz="1000" b="1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66799" y="1676400"/>
            <a:ext cx="6553201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1" lang="en-US" sz="1000" b="1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Arial" charset="0"/>
            </a:endParaRPr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Unordered </a:t>
            </a:r>
            <a:r>
              <a:rPr lang="nl-BE" dirty="0" err="1" smtClean="0"/>
              <a:t>associative</a:t>
            </a:r>
            <a:r>
              <a:rPr lang="nl-BE" dirty="0" smtClean="0"/>
              <a:t> containers </a:t>
            </a:r>
            <a:r>
              <a:rPr lang="nl-BE" sz="1800" dirty="0" smtClean="0"/>
              <a:t>AKA hash tables</a:t>
            </a:r>
            <a:endParaRPr lang="en-GB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C++11 includes 4 hash tables: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2400" dirty="0" smtClean="0">
                <a:latin typeface="Courier New" pitchFamily="49" charset="0"/>
                <a:cs typeface="Courier New" pitchFamily="49" charset="0"/>
              </a:rPr>
              <a:t>unordered_map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2400" dirty="0" smtClean="0">
                <a:latin typeface="Courier New" pitchFamily="49" charset="0"/>
                <a:cs typeface="Courier New" pitchFamily="49" charset="0"/>
              </a:rPr>
              <a:t>unordered_multimap</a:t>
            </a:r>
            <a:endParaRPr lang="nl-BE" sz="2400" dirty="0">
              <a:cs typeface="Courier New" pitchFamily="49" charset="0"/>
            </a:endParaRP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2400" dirty="0" smtClean="0">
                <a:latin typeface="Courier New" pitchFamily="49" charset="0"/>
                <a:cs typeface="Courier New" pitchFamily="49" charset="0"/>
              </a:rPr>
              <a:t>unordered_set</a:t>
            </a:r>
            <a:endParaRPr lang="nl-BE" sz="2400" dirty="0">
              <a:cs typeface="Courier New" pitchFamily="49" charset="0"/>
            </a:endParaRP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2400" dirty="0" smtClean="0">
                <a:latin typeface="Courier New" pitchFamily="49" charset="0"/>
                <a:cs typeface="Courier New" pitchFamily="49" charset="0"/>
              </a:rPr>
              <a:t>unordered_multiset</a:t>
            </a:r>
            <a:endParaRPr lang="nl-BE" sz="2400" dirty="0">
              <a:cs typeface="Courier New" pitchFamily="49" charset="0"/>
            </a:endParaRP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2800" dirty="0" smtClean="0">
                <a:cs typeface="Courier New" pitchFamily="49" charset="0"/>
              </a:rPr>
              <a:t>Most </a:t>
            </a:r>
            <a:r>
              <a:rPr lang="nl-BE" sz="2800" dirty="0" err="1" smtClean="0">
                <a:cs typeface="Courier New" pitchFamily="49" charset="0"/>
              </a:rPr>
              <a:t>implementations</a:t>
            </a:r>
            <a:r>
              <a:rPr lang="nl-BE" sz="2800" dirty="0" smtClean="0">
                <a:cs typeface="Courier New" pitchFamily="49" charset="0"/>
              </a:rPr>
              <a:t> </a:t>
            </a:r>
            <a:r>
              <a:rPr lang="nl-BE" sz="2800" dirty="0" err="1" smtClean="0">
                <a:cs typeface="Courier New" pitchFamily="49" charset="0"/>
              </a:rPr>
              <a:t>use</a:t>
            </a:r>
            <a:r>
              <a:rPr lang="nl-BE" sz="2800" dirty="0" smtClean="0">
                <a:cs typeface="Courier New" pitchFamily="49" charset="0"/>
              </a:rPr>
              <a:t> </a:t>
            </a:r>
            <a:r>
              <a:rPr lang="nl-BE" sz="2800" dirty="0" err="1" smtClean="0">
                <a:cs typeface="Courier New" pitchFamily="49" charset="0"/>
              </a:rPr>
              <a:t>linear</a:t>
            </a:r>
            <a:r>
              <a:rPr lang="nl-BE" sz="2800" dirty="0" smtClean="0">
                <a:cs typeface="Courier New" pitchFamily="49" charset="0"/>
              </a:rPr>
              <a:t> </a:t>
            </a:r>
            <a:r>
              <a:rPr lang="nl-BE" sz="2800" dirty="0" err="1" smtClean="0">
                <a:cs typeface="Courier New" pitchFamily="49" charset="0"/>
              </a:rPr>
              <a:t>chaining</a:t>
            </a:r>
            <a:r>
              <a:rPr lang="nl-BE" sz="2800" dirty="0" smtClean="0">
                <a:cs typeface="Courier New" pitchFamily="49" charset="0"/>
              </a:rPr>
              <a:t> </a:t>
            </a:r>
            <a:r>
              <a:rPr lang="nl-BE" sz="2800" dirty="0" err="1" smtClean="0">
                <a:cs typeface="Courier New" pitchFamily="49" charset="0"/>
              </a:rPr>
              <a:t>to</a:t>
            </a:r>
            <a:r>
              <a:rPr lang="nl-BE" sz="2800" dirty="0" smtClean="0">
                <a:cs typeface="Courier New" pitchFamily="49" charset="0"/>
              </a:rPr>
              <a:t> </a:t>
            </a:r>
            <a:r>
              <a:rPr lang="nl-BE" sz="2800" dirty="0" err="1" smtClean="0">
                <a:cs typeface="Courier New" pitchFamily="49" charset="0"/>
              </a:rPr>
              <a:t>resolve</a:t>
            </a:r>
            <a:r>
              <a:rPr lang="nl-BE" sz="2800" dirty="0" smtClean="0">
                <a:cs typeface="Courier New" pitchFamily="49" charset="0"/>
              </a:rPr>
              <a:t> </a:t>
            </a:r>
            <a:r>
              <a:rPr lang="nl-BE" sz="2800" dirty="0" err="1" smtClean="0">
                <a:cs typeface="Courier New" pitchFamily="49" charset="0"/>
              </a:rPr>
              <a:t>conflicts</a:t>
            </a:r>
            <a:endParaRPr lang="nl-B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137512"/>
            <a:ext cx="1745991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BE" sz="1400" dirty="0" smtClean="0">
                <a:solidFill>
                  <a:schemeClr val="accent2"/>
                </a:solidFill>
              </a:rPr>
              <a:t>&lt;unordered_map&gt;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217836"/>
            <a:ext cx="1635384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BE" sz="1400" dirty="0" smtClean="0">
                <a:solidFill>
                  <a:schemeClr val="accent2"/>
                </a:solidFill>
              </a:rPr>
              <a:t>&lt;unordered_set&gt;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22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Unordered </a:t>
            </a:r>
            <a:r>
              <a:rPr lang="nl-BE" dirty="0" err="1" smtClean="0"/>
              <a:t>associative</a:t>
            </a:r>
            <a:r>
              <a:rPr lang="nl-BE" dirty="0" smtClean="0"/>
              <a:t> containers </a:t>
            </a:r>
            <a:r>
              <a:rPr lang="nl-BE" sz="1800" dirty="0" smtClean="0"/>
              <a:t>AKA hash tables</a:t>
            </a:r>
            <a:endParaRPr lang="en-GB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</a:rPr>
              <a:t>Usage is similar to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nl-BE" dirty="0" smtClean="0">
                <a:ea typeface="+mn-ea"/>
                <a:cs typeface="+mn-cs"/>
              </a:rPr>
              <a:t>,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multimap</a:t>
            </a:r>
            <a:r>
              <a:rPr lang="nl-BE" dirty="0" smtClean="0">
                <a:ea typeface="+mn-ea"/>
                <a:cs typeface="+mn-cs"/>
              </a:rPr>
              <a:t>,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nl-BE" dirty="0" smtClean="0">
                <a:ea typeface="+mn-ea"/>
                <a:cs typeface="+mn-cs"/>
              </a:rPr>
              <a:t>,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multiset</a:t>
            </a:r>
          </a:p>
          <a:p>
            <a:pPr lvl="1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unordered_map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string&gt;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m;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m[1]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Item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1";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m[2] = 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Item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2";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m[3] = 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Item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3";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m[4] = "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Item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4";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auto citer =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m.cbegin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citer !=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m.cend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 ++citer)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citer-&gt;first 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&lt;&lt; " = " &lt;&lt;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citer-&gt;second 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&lt;&lt;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nl-BE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11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ourier New" pitchFamily="49" charset="0"/>
                <a:cs typeface="Courier New" pitchFamily="49" charset="0"/>
              </a:rPr>
              <a:t>std::array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Courier New" pitchFamily="49" charset="0"/>
                <a:cs typeface="Courier New" pitchFamily="49" charset="0"/>
              </a:rPr>
              <a:t>std::array </a:t>
            </a:r>
            <a:r>
              <a:rPr lang="nl-BE" dirty="0" smtClean="0"/>
              <a:t>in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&lt;array&gt; </a:t>
            </a:r>
            <a:r>
              <a:rPr lang="en-US" dirty="0"/>
              <a:t>is similar to the vector except that it is of a fixed size ; it cannot grow or shrink in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Benefit: it can be allocated on the stack, instead of always requiring heap access like vector</a:t>
            </a:r>
          </a:p>
          <a:p>
            <a:r>
              <a:rPr lang="nl-BE" dirty="0" smtClean="0"/>
              <a:t>Example:</a:t>
            </a:r>
            <a:endParaRPr lang="en-US" dirty="0" smtClean="0"/>
          </a:p>
          <a:p>
            <a:pPr lvl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array&lt;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3&gt;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{9, 8, 7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lvl="1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// Output the size of the array.</a:t>
            </a:r>
          </a:p>
          <a:p>
            <a:pPr lvl="1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&lt;&lt; "Array size = " &lt;&lt;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arr.size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// Output the contents of the array using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iterators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 (auto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arr.cbegin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arr.cend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 ++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&lt;&lt; 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82780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Rvalue References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Lvalue is something of which you can take the address, for example, a named variable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Rvalue is anything that is not an lvalue, a constant for example or a temporary object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Lvalue reference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&amp;</a:t>
            </a: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2;       // Invalid: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lvalue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reference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to a constant</a:t>
            </a: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 = 2, b = 3;</a:t>
            </a: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 j = a + b;   // Invalid: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lvalue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reference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to a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temporary</a:t>
            </a:r>
            <a:endParaRPr lang="nl-BE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Rvalue reference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&amp;&amp;</a:t>
            </a: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2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    // Valid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 =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2, b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3;</a:t>
            </a: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&amp;&amp; j = a + 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// Valid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Rarely used for standalong variables, but very useful for parameters</a:t>
            </a:r>
          </a:p>
        </p:txBody>
      </p:sp>
    </p:spTree>
    <p:extLst>
      <p:ext uri="{BB962C8B-B14F-4D97-AF65-F5344CB8AC3E}">
        <p14:creationId xmlns:p14="http://schemas.microsoft.com/office/powerpoint/2010/main" val="3686899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Rvalue References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100" dirty="0">
                <a:ea typeface="+mn-ea"/>
                <a:cs typeface="+mn-cs"/>
              </a:rPr>
              <a:t>Example:</a:t>
            </a:r>
            <a:endParaRPr lang="en-US" sz="2100" dirty="0">
              <a:ea typeface="+mn-ea"/>
              <a:cs typeface="+mn-cs"/>
            </a:endParaRP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Increment value using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reference parameter.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 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"increment with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reference"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++value;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// Increment value using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reference parameter.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&amp;&amp; 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"increment with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rvalue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reference"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++value;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Call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incr()</a:t>
            </a:r>
          </a:p>
          <a:p>
            <a:pPr lvl="1"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 = 10, b = 20;</a:t>
            </a:r>
          </a:p>
          <a:p>
            <a:pPr lvl="1"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(a);            // Named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calls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&amp; value)</a:t>
            </a:r>
          </a:p>
          <a:p>
            <a:pPr lvl="1"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(a + b);        // Temporary: calls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&amp;&amp; value)</a:t>
            </a:r>
          </a:p>
          <a:p>
            <a:pPr lvl="1"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(3);            // Constant: calls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&amp;&amp; value)</a:t>
            </a:r>
          </a:p>
          <a:p>
            <a:pPr lvl="1"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(std::move(b)); // Force a call to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incr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&amp;&amp; value)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238074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Rvalue References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Use to implement move semantics:</a:t>
            </a:r>
          </a:p>
          <a:p>
            <a:pPr lvl="1"/>
            <a:r>
              <a:rPr lang="nl-BE" sz="2400" dirty="0" smtClean="0"/>
              <a:t>Move constructor (</a:t>
            </a:r>
            <a:r>
              <a:rPr lang="nl-BE" sz="2400" dirty="0" smtClean="0">
                <a:sym typeface="Wingdings" pitchFamily="2" charset="2"/>
              </a:rPr>
              <a:t>  copy constructor)</a:t>
            </a:r>
            <a:endParaRPr lang="nl-BE" sz="2400" dirty="0" smtClean="0"/>
          </a:p>
          <a:p>
            <a:pPr lvl="1"/>
            <a:r>
              <a:rPr lang="nl-BE" sz="2400" dirty="0" smtClean="0"/>
              <a:t>Move assignment operator (</a:t>
            </a:r>
            <a:r>
              <a:rPr lang="nl-BE" sz="2400" dirty="0" smtClean="0">
                <a:sym typeface="Wingdings" pitchFamily="2" charset="2"/>
              </a:rPr>
              <a:t>  copy assignment operator)</a:t>
            </a:r>
          </a:p>
          <a:p>
            <a:r>
              <a:rPr lang="nl-BE" sz="2800" dirty="0" smtClean="0">
                <a:sym typeface="Wingdings" pitchFamily="2" charset="2"/>
              </a:rPr>
              <a:t>Example class without move semantics: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13244" y="4191000"/>
            <a:ext cx="4267199" cy="26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MyClass&amp; operator=(const MyClass&amp; rhs)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if (this == &amp;rhs) return *this;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delete [] m_data; m_data = nullptr;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m_count = rhs.m_count;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m_data = new char[m_count];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for (size_t i = 0; i &lt; m_count; ++i)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m_data[i] = rhs.m_data[i];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return *this;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}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protected: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size_t 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char* m_data;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};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5252" y="3026227"/>
            <a:ext cx="4484918" cy="348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class MyClass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public: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 smtClean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MyClass() : m_count(0), m_data(nullptr) {}</a:t>
            </a:r>
            <a:endParaRPr kumimoji="1" lang="nl-BE" sz="12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MyClass(size_t count) : m_count(count)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m_data = new char[m_count];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}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virtual ~MyClass()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 smtClean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</a:t>
            </a: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delete [] m_data; m_data = nullptr;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 smtClean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</a:t>
            </a: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MyClass(const MyClass&amp; src)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m_count = src.m_count;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m_data = new char[m_count];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for (size_t i = 0; i &lt; m_count; ++i)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m_data[i] = src.m_data[i];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}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13244" y="32004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661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Rvalue References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Adding </a:t>
            </a:r>
            <a:r>
              <a:rPr lang="nl-BE" sz="2800" dirty="0" smtClean="0">
                <a:sym typeface="Wingdings" pitchFamily="2" charset="2"/>
              </a:rPr>
              <a:t>move semantics: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6801" y="2133599"/>
            <a:ext cx="4267200" cy="47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MyClass&amp; operator=(const MyClass&amp; rhs)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if (this == &amp;rhs) return *this;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delete [] m_data; m_data = nullptr;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m_count = rhs.m_count;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m_data = new char[m_count];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for (size_t i = 0; i &lt; m_count; ++i)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m_data[i] = rhs.m_data[i];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return *this;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}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MyClass&amp; operator=(MyClass&amp;&amp; rhs)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if (this</a:t>
            </a:r>
            <a:r>
              <a:rPr kumimoji="1" lang="nl-BE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== &amp;rhs) return *this;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delete [] m_data;</a:t>
            </a:r>
            <a:endParaRPr kumimoji="1" lang="nl-BE" sz="12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m_count = rhs.m_count;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1" lang="nl-BE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rhs.m_count = 0;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m_data = rhs.m_data;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1" lang="nl-BE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rhs.m_data = nullptr;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return *this;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1" lang="nl-BE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}</a:t>
            </a:r>
            <a:endParaRPr kumimoji="1" lang="nl-BE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protected: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size_t 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char* m_data;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};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2426" y="1371600"/>
            <a:ext cx="4484918" cy="46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class MyClass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public:</a:t>
            </a:r>
          </a:p>
          <a:p>
            <a:pPr marL="285750" indent="-285750">
              <a:buClr>
                <a:srgbClr val="FF6600"/>
              </a:buClr>
              <a:buNone/>
            </a:pPr>
            <a:r>
              <a:rPr lang="nl-BE" sz="1200" kern="0" dirty="0" smtClean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</a:t>
            </a:r>
            <a:r>
              <a:rPr lang="nl-BE" sz="1200" kern="0" dirty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() : m_count(0), m_data(nullptr) </a:t>
            </a:r>
            <a:r>
              <a:rPr lang="nl-BE" sz="1200" kern="0" dirty="0" smtClean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{}</a:t>
            </a:r>
          </a:p>
          <a:p>
            <a:pPr marL="285750" indent="-285750">
              <a:buClr>
                <a:srgbClr val="FF6600"/>
              </a:buClr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MyClass(size_t count) : m_count(count)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m_data = new char[m_count];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}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virtual ~MyClass()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 smtClean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</a:t>
            </a: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delete [] m_data; m_data = nullptr;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 smtClean="0">
                <a:solidFill>
                  <a:srgbClr val="003366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</a:t>
            </a: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MyClass(const MyClass&amp; src)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m_count = src.m_count;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m_data = new char[m_count];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for (size_t i = 0; i &lt; m_count; ++i)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m_data[i] = src.m_data[i];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}</a:t>
            </a:r>
            <a:endParaRPr lang="nl-BE" sz="1200" kern="0" dirty="0">
              <a:solidFill>
                <a:srgbClr val="003366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MyClass(MyClass&amp;&amp; src) {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m_count = src.m_count;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src.m_count = 0;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1" lang="nl-BE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m_data = src.m_data;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lang="nl-BE" sz="1200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2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src.m_data = nullptr;</a:t>
            </a:r>
          </a:p>
          <a:p>
            <a:pPr marL="285750" indent="-285750">
              <a:buClr>
                <a:srgbClr val="FF6600"/>
              </a:buClr>
              <a:buFontTx/>
              <a:buNone/>
            </a:pPr>
            <a:r>
              <a:rPr kumimoji="1" lang="nl-BE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1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Wingdings" pitchFamily="2" charset="2"/>
              </a:rPr>
              <a:t>   }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876800" y="1143000"/>
            <a:ext cx="47172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1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Rvalue References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Performance benefits</a:t>
            </a:r>
            <a:r>
              <a:rPr lang="nl-BE" dirty="0" smtClean="0">
                <a:sym typeface="Wingdings" pitchFamily="2" charset="2"/>
              </a:rPr>
              <a:t>: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std::vector&lt;MyClass&gt; vec;</a:t>
            </a:r>
          </a:p>
          <a:p>
            <a:pPr lvl="1">
              <a:buNone/>
            </a:pPr>
            <a:r>
              <a:rPr lang="nl-BE" sz="1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v</a:t>
            </a:r>
            <a:r>
              <a:rPr lang="nl-BE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ec.push_back(MyClass(123));</a:t>
            </a:r>
          </a:p>
          <a:p>
            <a:pPr lvl="2"/>
            <a:r>
              <a:rPr lang="nl-BE" sz="1300" dirty="0" smtClean="0">
                <a:ea typeface="+mn-ea"/>
                <a:cs typeface="+mn-cs"/>
                <a:sym typeface="Wingdings" pitchFamily="2" charset="2"/>
              </a:rPr>
              <a:t>Calls normal constructor for </a:t>
            </a:r>
            <a:r>
              <a:rPr lang="nl-BE" sz="1300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MyClass</a:t>
            </a:r>
          </a:p>
          <a:p>
            <a:pPr lvl="2"/>
            <a:r>
              <a:rPr lang="nl-BE" sz="1300" dirty="0" smtClean="0">
                <a:ea typeface="+mn-ea"/>
                <a:cs typeface="+mn-cs"/>
                <a:sym typeface="Wingdings" pitchFamily="2" charset="2"/>
              </a:rPr>
              <a:t>Calls move constructor to move temporary object into </a:t>
            </a:r>
            <a:r>
              <a:rPr lang="nl-BE" sz="1300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vector</a:t>
            </a:r>
          </a:p>
          <a:p>
            <a:pPr lvl="2"/>
            <a:r>
              <a:rPr lang="nl-BE" sz="1300" dirty="0" smtClean="0">
                <a:ea typeface="+mn-ea"/>
                <a:cs typeface="+mn-cs"/>
                <a:sym typeface="Wingdings" pitchFamily="2" charset="2"/>
              </a:rPr>
              <a:t>Calls destructor to destroy temp object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vec.push_back(MyClass(456));</a:t>
            </a:r>
          </a:p>
          <a:p>
            <a:pPr lvl="2"/>
            <a:r>
              <a:rPr lang="nl-BE" sz="1300" dirty="0" smtClean="0">
                <a:sym typeface="Wingdings" pitchFamily="2" charset="2"/>
              </a:rPr>
              <a:t>Calls normal </a:t>
            </a:r>
            <a:r>
              <a:rPr lang="nl-BE" sz="1300" dirty="0">
                <a:sym typeface="Wingdings" pitchFamily="2" charset="2"/>
              </a:rPr>
              <a:t>constructor for </a:t>
            </a:r>
            <a:r>
              <a:rPr lang="nl-BE" sz="1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MyClass</a:t>
            </a:r>
          </a:p>
          <a:p>
            <a:pPr lvl="2"/>
            <a:r>
              <a:rPr lang="nl-BE" sz="1300" dirty="0" smtClean="0">
                <a:sym typeface="Wingdings" pitchFamily="2" charset="2"/>
              </a:rPr>
              <a:t>Resizes </a:t>
            </a:r>
            <a:r>
              <a:rPr lang="nl-BE" sz="1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vector</a:t>
            </a:r>
          </a:p>
          <a:p>
            <a:pPr lvl="3"/>
            <a:r>
              <a:rPr lang="nl-BE" sz="1200" dirty="0" smtClean="0">
                <a:sym typeface="Wingdings" pitchFamily="2" charset="2"/>
              </a:rPr>
              <a:t>Triggers move constructor to move all objects from old </a:t>
            </a:r>
            <a:r>
              <a:rPr lang="nl-BE" sz="1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vector</a:t>
            </a:r>
            <a:r>
              <a:rPr lang="nl-BE" sz="1200" dirty="0" smtClean="0">
                <a:sym typeface="Wingdings" pitchFamily="2" charset="2"/>
              </a:rPr>
              <a:t> to new bigger </a:t>
            </a:r>
            <a:r>
              <a:rPr lang="nl-BE" sz="1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vector</a:t>
            </a:r>
            <a:r>
              <a:rPr lang="nl-BE" sz="1200" dirty="0" smtClean="0">
                <a:sym typeface="Wingdings" pitchFamily="2" charset="2"/>
              </a:rPr>
              <a:t>  1 move constructor</a:t>
            </a:r>
          </a:p>
          <a:p>
            <a:pPr lvl="3"/>
            <a:r>
              <a:rPr lang="nl-BE" sz="1200" dirty="0" smtClean="0">
                <a:sym typeface="Wingdings" pitchFamily="2" charset="2"/>
              </a:rPr>
              <a:t>Triggers destructor of all old objects  1 destructor</a:t>
            </a:r>
            <a:endParaRPr lang="nl-BE" sz="1200" dirty="0">
              <a:sym typeface="Wingdings" pitchFamily="2" charset="2"/>
            </a:endParaRPr>
          </a:p>
          <a:p>
            <a:pPr lvl="2"/>
            <a:r>
              <a:rPr lang="nl-BE" sz="1300" dirty="0" smtClean="0">
                <a:sym typeface="Wingdings" pitchFamily="2" charset="2"/>
              </a:rPr>
              <a:t>Calls move </a:t>
            </a:r>
            <a:r>
              <a:rPr lang="nl-BE" sz="1300" dirty="0">
                <a:sym typeface="Wingdings" pitchFamily="2" charset="2"/>
              </a:rPr>
              <a:t>constructor to move temporary object into </a:t>
            </a:r>
            <a:r>
              <a:rPr lang="nl-BE" sz="1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vector</a:t>
            </a:r>
          </a:p>
          <a:p>
            <a:pPr lvl="2"/>
            <a:r>
              <a:rPr lang="nl-BE" sz="1300" dirty="0" smtClean="0">
                <a:sym typeface="Wingdings" pitchFamily="2" charset="2"/>
              </a:rPr>
              <a:t>Calls destructor to destroy temp object</a:t>
            </a:r>
            <a:endParaRPr lang="nl-BE" sz="1300" dirty="0">
              <a:sym typeface="Wingdings" pitchFamily="2" charset="2"/>
            </a:endParaRP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vec.push_back(MyClass(789));</a:t>
            </a:r>
          </a:p>
          <a:p>
            <a:pPr lvl="2"/>
            <a:r>
              <a:rPr lang="nl-BE" sz="1300" dirty="0" smtClean="0">
                <a:sym typeface="Wingdings" pitchFamily="2" charset="2"/>
              </a:rPr>
              <a:t>Calls normal constructor for </a:t>
            </a:r>
            <a:r>
              <a:rPr lang="nl-BE" sz="1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MyClass</a:t>
            </a:r>
          </a:p>
          <a:p>
            <a:pPr lvl="2"/>
            <a:r>
              <a:rPr lang="nl-BE" sz="1300" dirty="0" smtClean="0">
                <a:sym typeface="Wingdings" pitchFamily="2" charset="2"/>
              </a:rPr>
              <a:t>Resizes </a:t>
            </a:r>
            <a:r>
              <a:rPr lang="nl-BE" sz="1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vector</a:t>
            </a:r>
            <a:r>
              <a:rPr lang="nl-BE" sz="1300" dirty="0" smtClean="0">
                <a:sym typeface="Wingdings" pitchFamily="2" charset="2"/>
              </a:rPr>
              <a:t>, triggers 2 move constructors and 2 destructors</a:t>
            </a:r>
          </a:p>
          <a:p>
            <a:pPr lvl="2"/>
            <a:r>
              <a:rPr lang="nl-BE" sz="1300" dirty="0" smtClean="0">
                <a:sym typeface="Wingdings" pitchFamily="2" charset="2"/>
              </a:rPr>
              <a:t>Calls move constructor to move temporary object into </a:t>
            </a:r>
            <a:r>
              <a:rPr lang="nl-BE" sz="1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vector</a:t>
            </a:r>
          </a:p>
          <a:p>
            <a:pPr lvl="2"/>
            <a:r>
              <a:rPr lang="nl-BE" sz="1300" dirty="0" smtClean="0">
                <a:sym typeface="Wingdings" pitchFamily="2" charset="2"/>
              </a:rPr>
              <a:t>Calls destructor to destroy temp object</a:t>
            </a:r>
            <a:endParaRPr lang="nl-BE" sz="13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nl-BE" sz="1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MyClass</a:t>
            </a:r>
            <a:r>
              <a:rPr lang="nl-BE" sz="1800" dirty="0" smtClean="0">
                <a:sym typeface="Wingdings" pitchFamily="2" charset="2"/>
              </a:rPr>
              <a:t> move constructor does not do any memory allocation  efficient </a:t>
            </a:r>
          </a:p>
          <a:p>
            <a:r>
              <a:rPr lang="nl-BE" sz="1800" dirty="0" smtClean="0">
                <a:sym typeface="Wingdings" pitchFamily="2" charset="2"/>
              </a:rPr>
              <a:t>Without move semantics, this would all trigger the normal copy constructors which requires memory allocation  slower </a:t>
            </a:r>
          </a:p>
        </p:txBody>
      </p:sp>
    </p:spTree>
    <p:extLst>
      <p:ext uri="{BB962C8B-B14F-4D97-AF65-F5344CB8AC3E}">
        <p14:creationId xmlns:p14="http://schemas.microsoft.com/office/powerpoint/2010/main" val="12793574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Right Angle </a:t>
            </a:r>
            <a:r>
              <a:rPr lang="fr-FR" dirty="0" err="1" smtClean="0"/>
              <a:t>Brackets</a:t>
            </a:r>
            <a:endParaRPr lang="en-GB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Pre-C++11: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nl-BE" dirty="0" smtClean="0"/>
              <a:t> always means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operator&gt;&gt;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This is a problem for nested templates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sym typeface="Wingdings" pitchFamily="2" charset="2"/>
              </a:rPr>
              <a:t>Space required between the brackets 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 &gt;</a:t>
            </a:r>
            <a:endParaRPr lang="nl-BE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C++11: No space required anymore </a:t>
            </a:r>
            <a:r>
              <a:rPr lang="nl-BE" dirty="0" smtClean="0">
                <a:sym typeface="Wingdings" pitchFamily="2" charset="2"/>
              </a:rPr>
              <a:t></a:t>
            </a:r>
            <a:endParaRPr lang="nl-BE" dirty="0" smtClean="0"/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Example: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vector&lt;basic_string&lt;wchar_t</a:t>
            </a:r>
            <a:r>
              <a:rPr lang="nl-B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&gt;&gt;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 vec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In Pre-C++11 this should be written as: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vector&lt;basic_string&lt;wchar_t</a:t>
            </a:r>
            <a:r>
              <a:rPr lang="nl-B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 &gt;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 vec</a:t>
            </a:r>
            <a:endParaRPr lang="nl-BE" dirty="0" smtClean="0"/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638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Rvalue References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ym typeface="Wingdings" pitchFamily="2" charset="2"/>
              </a:rPr>
              <a:t>Returning 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MyClass</a:t>
            </a:r>
            <a:r>
              <a:rPr lang="nl-BE" dirty="0" smtClean="0">
                <a:sym typeface="Wingdings" pitchFamily="2" charset="2"/>
              </a:rPr>
              <a:t> by-value from a function is efficient:</a:t>
            </a:r>
          </a:p>
          <a:p>
            <a:pPr lvl="1">
              <a:buNone/>
            </a:pP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MyClass CreateMyClass(size_t cnt)</a:t>
            </a:r>
          </a:p>
          <a:p>
            <a:pPr lvl="1">
              <a:buNone/>
            </a:pP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</a:p>
          <a:p>
            <a:pPr lvl="1">
              <a:buNone/>
            </a:pPr>
            <a:r>
              <a:rPr lang="nl-BE" sz="16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return MyClass(cnt);	  //2</a:t>
            </a:r>
          </a:p>
          <a:p>
            <a:pPr lvl="1">
              <a:buNone/>
            </a:pP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pPr lvl="1">
              <a:buNone/>
            </a:pP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int main()</a:t>
            </a:r>
          </a:p>
          <a:p>
            <a:pPr lvl="1">
              <a:buNone/>
            </a:pP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</a:p>
          <a:p>
            <a:pPr lvl="1">
              <a:buNone/>
            </a:pPr>
            <a:r>
              <a:rPr lang="nl-BE" sz="16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MyClass c;              //1</a:t>
            </a:r>
          </a:p>
          <a:p>
            <a:pPr lvl="1">
              <a:buNone/>
            </a:pP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c = CreateMyClass(123); //3</a:t>
            </a:r>
          </a:p>
          <a:p>
            <a:pPr lvl="1">
              <a:buNone/>
            </a:pPr>
            <a:r>
              <a:rPr lang="nl-BE" sz="16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  <a:endParaRPr lang="nl-BE" sz="1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nl-BE" sz="1800" dirty="0" smtClean="0">
                <a:sym typeface="Wingdings" pitchFamily="2" charset="2"/>
              </a:rPr>
              <a:t>Triggers:</a:t>
            </a:r>
          </a:p>
          <a:p>
            <a:pPr lvl="1"/>
            <a:r>
              <a:rPr lang="nl-BE" sz="1600" dirty="0" smtClean="0">
                <a:sym typeface="Wingdings" pitchFamily="2" charset="2"/>
              </a:rPr>
              <a:t>Default constructor (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//1</a:t>
            </a:r>
            <a:r>
              <a:rPr lang="nl-BE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nl-BE" sz="1600" dirty="0" smtClean="0">
                <a:sym typeface="Wingdings" pitchFamily="2" charset="2"/>
              </a:rPr>
              <a:t>Normal constructor (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//2</a:t>
            </a:r>
            <a:r>
              <a:rPr lang="nl-BE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nl-BE" sz="1600" dirty="0" smtClean="0">
                <a:sym typeface="Wingdings" pitchFamily="2" charset="2"/>
              </a:rPr>
              <a:t>Move assignment operator because of temporary (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//3</a:t>
            </a:r>
            <a:r>
              <a:rPr lang="nl-BE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nl-BE" sz="1600" dirty="0" smtClean="0">
                <a:sym typeface="Wingdings" pitchFamily="2" charset="2"/>
              </a:rPr>
              <a:t>Destructor of temporary</a:t>
            </a:r>
          </a:p>
          <a:p>
            <a:pPr lvl="1"/>
            <a:r>
              <a:rPr lang="nl-BE" sz="1600" dirty="0" smtClean="0">
                <a:sym typeface="Wingdings" pitchFamily="2" charset="2"/>
              </a:rPr>
              <a:t>Destructor of 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245343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Rvalue References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z="2800" dirty="0" smtClean="0">
                <a:sym typeface="Wingdings" pitchFamily="2" charset="2"/>
              </a:rPr>
              <a:t>Second example: Using Rvalue references to implement an </a:t>
            </a:r>
            <a:r>
              <a:rPr lang="nl-BE" sz="2800" dirty="0" err="1" smtClean="0">
                <a:sym typeface="Wingdings" pitchFamily="2" charset="2"/>
              </a:rPr>
              <a:t>efficient</a:t>
            </a:r>
            <a:r>
              <a:rPr lang="nl-BE" sz="2800" dirty="0" smtClean="0">
                <a:sym typeface="Wingdings" pitchFamily="2" charset="2"/>
              </a:rPr>
              <a:t> swap</a:t>
            </a:r>
          </a:p>
          <a:p>
            <a:endParaRPr lang="nl-BE" sz="2800" dirty="0" smtClean="0">
              <a:sym typeface="Wingdings" pitchFamily="2" charset="2"/>
            </a:endParaRPr>
          </a:p>
          <a:p>
            <a:r>
              <a:rPr lang="nl-BE" sz="2800" dirty="0" smtClean="0">
                <a:sym typeface="Wingdings" pitchFamily="2" charset="2"/>
              </a:rPr>
              <a:t>Without rvalue references: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T&gt;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swapCopy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(T&amp; a, T&amp; b)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T temp(a);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a = b;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b = temp;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nl-BE" sz="2800" dirty="0" smtClean="0">
                <a:sym typeface="Wingdings" pitchFamily="2" charset="2"/>
              </a:rPr>
              <a:t>Copies </a:t>
            </a:r>
            <a:r>
              <a:rPr lang="nl-BE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nl-BE" sz="2800" dirty="0" smtClean="0">
                <a:sym typeface="Wingdings" pitchFamily="2" charset="2"/>
              </a:rPr>
              <a:t> to </a:t>
            </a:r>
            <a:r>
              <a:rPr lang="nl-BE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temp</a:t>
            </a:r>
            <a:r>
              <a:rPr lang="nl-BE" sz="2800" dirty="0" smtClean="0">
                <a:sym typeface="Wingdings" pitchFamily="2" charset="2"/>
              </a:rPr>
              <a:t>; copy-assigns </a:t>
            </a:r>
            <a:r>
              <a:rPr lang="nl-BE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</a:t>
            </a:r>
            <a:r>
              <a:rPr lang="nl-BE" sz="2800" dirty="0" smtClean="0">
                <a:sym typeface="Wingdings" pitchFamily="2" charset="2"/>
              </a:rPr>
              <a:t> to </a:t>
            </a:r>
            <a:r>
              <a:rPr lang="nl-BE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nl-BE" sz="2800" dirty="0" smtClean="0">
                <a:sym typeface="Wingdings" pitchFamily="2" charset="2"/>
              </a:rPr>
              <a:t>, and </a:t>
            </a:r>
            <a:r>
              <a:rPr lang="nl-BE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temp</a:t>
            </a:r>
            <a:r>
              <a:rPr lang="nl-BE" sz="2800" dirty="0" smtClean="0">
                <a:sym typeface="Wingdings" pitchFamily="2" charset="2"/>
              </a:rPr>
              <a:t> to </a:t>
            </a:r>
            <a:r>
              <a:rPr lang="nl-BE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</a:t>
            </a:r>
          </a:p>
          <a:p>
            <a:pPr lvl="1"/>
            <a:r>
              <a:rPr lang="nl-BE" sz="2400" dirty="0" smtClean="0">
                <a:sym typeface="Wingdings" pitchFamily="2" charset="2"/>
              </a:rPr>
              <a:t>When used with </a:t>
            </a:r>
            <a:r>
              <a:rPr lang="nl-BE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MyClass</a:t>
            </a:r>
            <a:r>
              <a:rPr lang="nl-BE" sz="2400" dirty="0" smtClean="0">
                <a:sym typeface="Wingdings" pitchFamily="2" charset="2"/>
              </a:rPr>
              <a:t>, lots of memory </a:t>
            </a:r>
            <a:r>
              <a:rPr lang="nl-BE" sz="2400" dirty="0" err="1" smtClean="0">
                <a:sym typeface="Wingdings" pitchFamily="2" charset="2"/>
              </a:rPr>
              <a:t>allocations</a:t>
            </a:r>
            <a:r>
              <a:rPr lang="nl-BE" sz="2400" dirty="0" smtClean="0">
                <a:sym typeface="Wingdings" pitchFamily="2" charset="2"/>
              </a:rPr>
              <a:t> </a:t>
            </a:r>
          </a:p>
          <a:p>
            <a:pPr lvl="1"/>
            <a:endParaRPr lang="nl-BE" sz="2400" dirty="0" smtClean="0">
              <a:sym typeface="Wingdings" pitchFamily="2" charset="2"/>
            </a:endParaRPr>
          </a:p>
          <a:p>
            <a:r>
              <a:rPr lang="nl-BE" sz="2800" dirty="0" smtClean="0">
                <a:sym typeface="Wingdings" pitchFamily="2" charset="2"/>
              </a:rPr>
              <a:t>With rvalue references: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T&gt;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swapMove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(T&amp; a, T&amp; b)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T temp(std::move(a));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a = std::move(b);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b = std::move(temp);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nl-BE" sz="3000" dirty="0" smtClean="0"/>
              <a:t>Only moving, no copying at all, so no memory allocations </a:t>
            </a:r>
            <a:r>
              <a:rPr lang="nl-BE" sz="3000" dirty="0" smtClean="0">
                <a:sym typeface="Wingdings" pitchFamily="2" charset="2"/>
              </a:rPr>
              <a:t></a:t>
            </a:r>
            <a:endParaRPr lang="en-US" sz="3000" dirty="0"/>
          </a:p>
          <a:p>
            <a:endParaRPr lang="nl-BE" dirty="0" smtClean="0">
              <a:sym typeface="Wingdings" pitchFamily="2" charset="2"/>
            </a:endParaRPr>
          </a:p>
          <a:p>
            <a:endParaRPr lang="nl-BE" sz="16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8675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Compile time static assertions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>
                <a:sym typeface="Wingdings" pitchFamily="2" charset="2"/>
              </a:rPr>
              <a:t>Use 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static_assert</a:t>
            </a:r>
            <a:r>
              <a:rPr lang="nl-BE" dirty="0" smtClean="0">
                <a:sym typeface="Wingdings" pitchFamily="2" charset="2"/>
              </a:rPr>
              <a:t> to assert something at compile time</a:t>
            </a:r>
          </a:p>
          <a:p>
            <a:r>
              <a:rPr lang="nl-BE" dirty="0" smtClean="0">
                <a:sym typeface="Wingdings" pitchFamily="2" charset="2"/>
              </a:rPr>
              <a:t>Example: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type_traits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class Base1 {};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class Base1Child : public Base1 {};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class Base2 {};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class Base2Child : public Base2 {};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T&gt;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void  process(const T&amp; t)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static_assert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is_base_of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&lt;Base1, T&gt;::value, "Base1 should be a base for T.");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 main()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process(Base1());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process(Base1Child());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//process(Base2());      // Error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//process(Base2Child()); // Error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l-BE" sz="1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6844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Regular expression library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&lt;regex&gt;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basic_regex</a:t>
            </a:r>
            <a:r>
              <a:rPr lang="en-US" dirty="0"/>
              <a:t>: </a:t>
            </a:r>
            <a:r>
              <a:rPr lang="en-US" dirty="0" smtClean="0"/>
              <a:t>object </a:t>
            </a:r>
            <a:r>
              <a:rPr lang="en-US" dirty="0"/>
              <a:t>representing a </a:t>
            </a:r>
            <a:r>
              <a:rPr lang="en-US" dirty="0" smtClean="0"/>
              <a:t>regular expression</a:t>
            </a:r>
            <a:endParaRPr lang="en-US" dirty="0"/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match_results</a:t>
            </a:r>
            <a:r>
              <a:rPr lang="en-US" dirty="0"/>
              <a:t>: </a:t>
            </a:r>
            <a:r>
              <a:rPr lang="en-US" dirty="0" smtClean="0"/>
              <a:t>sub-string </a:t>
            </a:r>
            <a:r>
              <a:rPr lang="en-US" dirty="0"/>
              <a:t>that matched </a:t>
            </a:r>
            <a:r>
              <a:rPr lang="en-US" dirty="0" smtClean="0"/>
              <a:t>regular </a:t>
            </a:r>
            <a:r>
              <a:rPr lang="en-US" dirty="0"/>
              <a:t>expression, including all </a:t>
            </a:r>
            <a:r>
              <a:rPr lang="en-US" dirty="0" smtClean="0"/>
              <a:t>captured groups; a </a:t>
            </a:r>
            <a:r>
              <a:rPr lang="en-US" dirty="0"/>
              <a:t>collection of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sub_match</a:t>
            </a:r>
            <a:r>
              <a:rPr lang="en-US" dirty="0" err="1"/>
              <a:t>e</a:t>
            </a:r>
            <a:r>
              <a:rPr lang="en-US" dirty="0" err="1" smtClean="0"/>
              <a:t>s</a:t>
            </a:r>
            <a:endParaRPr lang="en-US" dirty="0" smtClean="0"/>
          </a:p>
          <a:p>
            <a:pPr lvl="2"/>
            <a:r>
              <a:rPr lang="nl-BE" dirty="0" smtClean="0"/>
              <a:t>Capture groups are parenthesised sub-expressions, e.g.:</a:t>
            </a:r>
          </a:p>
          <a:p>
            <a:pPr lvl="3">
              <a:buNone/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(.*)(ab|cd)(.*)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sub_match</a:t>
            </a:r>
            <a:r>
              <a:rPr lang="en-US" dirty="0" smtClean="0"/>
              <a:t>: </a:t>
            </a:r>
            <a:r>
              <a:rPr lang="en-US" dirty="0" err="1" smtClean="0"/>
              <a:t>iterator</a:t>
            </a:r>
            <a:r>
              <a:rPr lang="en-US" dirty="0" smtClean="0"/>
              <a:t> </a:t>
            </a:r>
            <a:r>
              <a:rPr lang="en-US" dirty="0"/>
              <a:t> pair representing a specific matched capture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nl-BE" dirty="0">
                <a:sym typeface="Wingdings" pitchFamily="2" charset="2"/>
              </a:rPr>
              <a:t>Algorithms</a:t>
            </a:r>
          </a:p>
          <a:p>
            <a:pPr lvl="1"/>
            <a:r>
              <a:rPr lang="nl-BE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r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egex_match()</a:t>
            </a:r>
          </a:p>
          <a:p>
            <a:pPr lvl="1"/>
            <a:r>
              <a:rPr lang="nl-BE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r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egex_search()</a:t>
            </a:r>
          </a:p>
          <a:p>
            <a:pPr lvl="1"/>
            <a:r>
              <a:rPr lang="nl-BE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r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egex_iterator()</a:t>
            </a:r>
          </a:p>
          <a:p>
            <a:pPr lvl="1"/>
            <a:r>
              <a:rPr lang="nl-BE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r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egex_token_iterator()</a:t>
            </a:r>
          </a:p>
          <a:p>
            <a:pPr lvl="1"/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regex_replace()</a:t>
            </a:r>
            <a:endParaRPr lang="nl-BE" dirty="0" smtClean="0">
              <a:sym typeface="Wingdings" pitchFamily="2" charset="2"/>
            </a:endParaRPr>
          </a:p>
          <a:p>
            <a:endParaRPr lang="nl-BE" sz="16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53445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Regular expression library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ym typeface="Wingdings" pitchFamily="2" charset="2"/>
              </a:rPr>
              <a:t>Example 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regex_search</a:t>
            </a:r>
            <a:endParaRPr lang="nl-BE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r("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\\s*</a:t>
            </a:r>
            <a:r>
              <a:rPr lang="en-US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(.+)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while (true)  {</a:t>
            </a:r>
          </a:p>
          <a:p>
            <a:pPr lvl="1"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&lt;&lt; "Enter a string (q=quit): ";</a:t>
            </a:r>
          </a:p>
          <a:p>
            <a:pPr lvl="1"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string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if (!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) ||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== "q")</a:t>
            </a:r>
          </a:p>
          <a:p>
            <a:pPr lvl="1"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    break;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smatch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m;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regex_search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m, r)) 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  Found comment '" &lt;&lt; m[1] &lt;&lt; "'"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 lvl="1"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&lt;&lt; "  No comment found!" &lt;&lt;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b="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nl-BE" dirty="0">
                <a:sym typeface="Wingdings" pitchFamily="2" charset="2"/>
              </a:rPr>
              <a:t>Some sample output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Enter a string (q=quit):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std::string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  // Our source string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Found comment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'Our source string'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Enter a string (q=quit):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a; // A comment with // in the middle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Found comment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'A comment with // in the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middle'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9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Regular expression library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8305800" cy="5714999"/>
          </a:xfrm>
        </p:spPr>
        <p:txBody>
          <a:bodyPr>
            <a:noAutofit/>
          </a:bodyPr>
          <a:lstStyle/>
          <a:p>
            <a:r>
              <a:rPr lang="nl-BE" dirty="0" smtClean="0">
                <a:sym typeface="Wingdings" pitchFamily="2" charset="2"/>
              </a:rPr>
              <a:t>Example </a:t>
            </a:r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regex_token_iterator</a:t>
            </a:r>
            <a:endParaRPr lang="nl-BE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[\\w]+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while (true)</a:t>
            </a:r>
            <a:r>
              <a:rPr lang="en-US" sz="900" b="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400" b="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400" b="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&lt;&lt; "Enter a string to split (q=quit): ";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string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if (!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) || </a:t>
            </a:r>
            <a:r>
              <a:rPr lang="en-US" sz="1400" b="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== "q")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        break;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const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sregex_token_iterator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end;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sregex_token_iterator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str.begin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str.end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!= end; ++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"\"" &lt;&lt; 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"\""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nl-BE" dirty="0" smtClean="0">
                <a:sym typeface="Wingdings" pitchFamily="2" charset="2"/>
              </a:rPr>
              <a:t>Some </a:t>
            </a:r>
            <a:r>
              <a:rPr lang="nl-BE" dirty="0">
                <a:sym typeface="Wingdings" pitchFamily="2" charset="2"/>
              </a:rPr>
              <a:t>sample output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b="0" dirty="0" smtClean="0">
                <a:latin typeface="Courier New" pitchFamily="49" charset="0"/>
                <a:cs typeface="Courier New" pitchFamily="49" charset="0"/>
              </a:rPr>
              <a:t>Enter a string to split (q=quit):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This, is    a test.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"This"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"is"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"a"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"test"</a:t>
            </a:r>
          </a:p>
        </p:txBody>
      </p:sp>
    </p:spTree>
    <p:extLst>
      <p:ext uri="{BB962C8B-B14F-4D97-AF65-F5344CB8AC3E}">
        <p14:creationId xmlns:p14="http://schemas.microsoft.com/office/powerpoint/2010/main" val="689334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Random number generation library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&lt;random&gt;</a:t>
            </a:r>
            <a:r>
              <a:rPr lang="nl-BE" sz="2000" dirty="0" smtClean="0">
                <a:sym typeface="Wingdings" pitchFamily="2" charset="2"/>
              </a:rPr>
              <a:t> = a powerful random number generation library</a:t>
            </a:r>
          </a:p>
          <a:p>
            <a:r>
              <a:rPr lang="nl-BE" sz="2000" dirty="0" smtClean="0">
                <a:sym typeface="Wingdings" pitchFamily="2" charset="2"/>
              </a:rPr>
              <a:t>Consists of</a:t>
            </a:r>
          </a:p>
          <a:p>
            <a:pPr lvl="1"/>
            <a:r>
              <a:rPr lang="nl-BE" sz="2000" dirty="0" smtClean="0">
                <a:solidFill>
                  <a:schemeClr val="accent2"/>
                </a:solidFill>
                <a:sym typeface="Wingdings" pitchFamily="2" charset="2"/>
              </a:rPr>
              <a:t>Engines</a:t>
            </a:r>
          </a:p>
          <a:p>
            <a:pPr lvl="2"/>
            <a:r>
              <a:rPr lang="nl-BE" sz="1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random_device</a:t>
            </a:r>
            <a:r>
              <a:rPr lang="nl-BE" sz="1800" dirty="0" smtClean="0">
                <a:sym typeface="Wingdings" pitchFamily="2" charset="2"/>
              </a:rPr>
              <a:t>: for example, </a:t>
            </a:r>
            <a:r>
              <a:rPr lang="en-US" sz="1800" dirty="0"/>
              <a:t>decay of a radioactive isotope by counting alpha-particles-per-time-interval or something like </a:t>
            </a:r>
            <a:r>
              <a:rPr lang="en-US" sz="1800" dirty="0" smtClean="0"/>
              <a:t>that, or </a:t>
            </a:r>
            <a:r>
              <a:rPr lang="en-US" sz="1800" dirty="0"/>
              <a:t>measuring the “noise” of reverse-biased </a:t>
            </a:r>
            <a:r>
              <a:rPr lang="en-US" sz="1800" dirty="0" smtClean="0"/>
              <a:t>diodes</a:t>
            </a:r>
          </a:p>
          <a:p>
            <a:pPr lvl="2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linear_congruential_engine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mersenne_twister_engine</a:t>
            </a:r>
            <a:r>
              <a:rPr lang="en-US" sz="1800" dirty="0"/>
              <a:t>: highest quality randomness</a:t>
            </a:r>
          </a:p>
          <a:p>
            <a:pPr lvl="2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subtract_with_carry_engine</a:t>
            </a:r>
            <a:r>
              <a:rPr lang="en-US" sz="500" dirty="0">
                <a:latin typeface="Courier New" pitchFamily="49" charset="0"/>
                <a:cs typeface="Courier New" pitchFamily="49" charset="0"/>
              </a:rPr>
              <a:t> </a:t>
            </a:r>
            <a:endParaRPr lang="nl-BE" sz="1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/>
            <a:r>
              <a:rPr lang="nl-BE" sz="2000" dirty="0" smtClean="0">
                <a:solidFill>
                  <a:schemeClr val="accent2"/>
                </a:solidFill>
                <a:sym typeface="Wingdings" pitchFamily="2" charset="2"/>
              </a:rPr>
              <a:t>Engine adaptors</a:t>
            </a:r>
          </a:p>
          <a:p>
            <a:pPr lvl="2"/>
            <a:r>
              <a:rPr lang="nl-BE" sz="1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discard_block_engine</a:t>
            </a:r>
          </a:p>
          <a:p>
            <a:pPr lvl="2"/>
            <a:r>
              <a:rPr lang="nl-BE" sz="1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nl-BE" sz="1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ndependent_bits_engine</a:t>
            </a:r>
          </a:p>
          <a:p>
            <a:pPr lvl="2"/>
            <a:r>
              <a:rPr lang="nl-BE" sz="1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shuffle_order_engine</a:t>
            </a:r>
          </a:p>
          <a:p>
            <a:pPr lvl="1"/>
            <a:r>
              <a:rPr lang="nl-BE" sz="2000" dirty="0" smtClean="0">
                <a:solidFill>
                  <a:schemeClr val="accent2"/>
                </a:solidFill>
                <a:sym typeface="Wingdings" pitchFamily="2" charset="2"/>
              </a:rPr>
              <a:t>Distributions</a:t>
            </a:r>
          </a:p>
          <a:p>
            <a:pPr lvl="2"/>
            <a:r>
              <a:rPr lang="nl-BE" sz="1800" dirty="0" smtClean="0">
                <a:sym typeface="Wingdings" pitchFamily="2" charset="2"/>
              </a:rPr>
              <a:t>Uniform, Bernoulli, Poisson, Normal and Sampling distributions</a:t>
            </a:r>
          </a:p>
          <a:p>
            <a:pPr lvl="2"/>
            <a:r>
              <a:rPr lang="nl-BE" sz="1800" dirty="0" smtClean="0">
                <a:sym typeface="Wingdings" pitchFamily="2" charset="2"/>
              </a:rPr>
              <a:t>For example: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uniform_int_distribution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binomial_distribution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gamma_distribution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chi_squared_distribution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student_t_distribution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piecewise_linear_distribution</a:t>
            </a:r>
            <a:endParaRPr lang="nl-BE" sz="1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1571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Random number generation library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8305800" cy="5714999"/>
          </a:xfrm>
        </p:spPr>
        <p:txBody>
          <a:bodyPr>
            <a:normAutofit/>
          </a:bodyPr>
          <a:lstStyle/>
          <a:p>
            <a:r>
              <a:rPr lang="nl-BE" sz="2800" dirty="0" smtClean="0">
                <a:sym typeface="Wingdings" pitchFamily="2" charset="2"/>
              </a:rPr>
              <a:t>Engines and adaptors require mathematical parameters</a:t>
            </a:r>
          </a:p>
          <a:p>
            <a:r>
              <a:rPr lang="nl-BE" sz="2800" dirty="0" smtClean="0">
                <a:sym typeface="Wingdings" pitchFamily="2" charset="2"/>
              </a:rPr>
              <a:t>Best is to use a predefined engine, such as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mt19937</a:t>
            </a:r>
            <a:r>
              <a:rPr lang="en-US" sz="2400" dirty="0" smtClean="0"/>
              <a:t>: a high quality </a:t>
            </a:r>
            <a:r>
              <a:rPr lang="en-US" sz="2400" dirty="0" err="1" smtClean="0"/>
              <a:t>Mersenne</a:t>
            </a:r>
            <a:r>
              <a:rPr lang="en-US" sz="2400" dirty="0" smtClean="0"/>
              <a:t> twister</a:t>
            </a:r>
          </a:p>
          <a:p>
            <a:r>
              <a:rPr lang="nl-BE" sz="2800" dirty="0" smtClean="0">
                <a:sym typeface="Wingdings" pitchFamily="2" charset="2"/>
              </a:rPr>
              <a:t>Example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mt19937 eng(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static_cast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&lt;unsigned long&gt;(time(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nullptr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)));</a:t>
            </a: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uniform_int_distribution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 dist(1, 99);</a:t>
            </a:r>
          </a:p>
          <a:p>
            <a:pPr lvl="1"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dist(eng)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nl-BE" sz="2800" dirty="0">
                <a:sym typeface="Wingdings" pitchFamily="2" charset="2"/>
              </a:rPr>
              <a:t>Simplify the call </a:t>
            </a:r>
            <a:r>
              <a:rPr lang="nl-BE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dist(eng)</a:t>
            </a:r>
            <a:r>
              <a:rPr lang="nl-BE" sz="2800" dirty="0">
                <a:sym typeface="Wingdings" pitchFamily="2" charset="2"/>
              </a:rPr>
              <a:t> using </a:t>
            </a:r>
            <a:r>
              <a:rPr lang="nl-BE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std::bind()</a:t>
            </a:r>
          </a:p>
          <a:p>
            <a:pPr lvl="1">
              <a:buNone/>
            </a:pPr>
            <a:r>
              <a:rPr lang="nl-NL" sz="1400" dirty="0" smtClean="0">
                <a:latin typeface="Courier New" pitchFamily="49" charset="0"/>
                <a:cs typeface="Courier New" pitchFamily="49" charset="0"/>
              </a:rPr>
              <a:t>auto </a:t>
            </a:r>
            <a:r>
              <a:rPr lang="nl-NL" sz="1400" dirty="0">
                <a:latin typeface="Courier New" pitchFamily="49" charset="0"/>
                <a:cs typeface="Courier New" pitchFamily="49" charset="0"/>
              </a:rPr>
              <a:t>gen = std::bind(dist, eng</a:t>
            </a:r>
            <a:r>
              <a:rPr lang="nl-NL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nl-NL" sz="1400" dirty="0" smtClean="0">
                <a:latin typeface="Courier New" pitchFamily="49" charset="0"/>
                <a:cs typeface="Courier New" pitchFamily="49" charset="0"/>
              </a:rPr>
              <a:t>cout &lt;&lt; gen() &lt;&lt; endl;</a:t>
            </a:r>
          </a:p>
          <a:p>
            <a:r>
              <a:rPr lang="nl-NL" sz="2800" dirty="0">
                <a:sym typeface="Wingdings" pitchFamily="2" charset="2"/>
              </a:rPr>
              <a:t>Populate a </a:t>
            </a:r>
            <a:r>
              <a:rPr lang="nl-NL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vector</a:t>
            </a:r>
            <a:r>
              <a:rPr lang="nl-NL" sz="2800" dirty="0">
                <a:sym typeface="Wingdings" pitchFamily="2" charset="2"/>
              </a:rPr>
              <a:t> with random numbers between 1-99:</a:t>
            </a:r>
            <a:endParaRPr lang="en-US" sz="2800" dirty="0">
              <a:sym typeface="Wingdings" pitchFamily="2" charset="2"/>
            </a:endParaRPr>
          </a:p>
          <a:p>
            <a:pPr lvl="1">
              <a:buNone/>
            </a:pPr>
            <a:r>
              <a:rPr lang="nl-NL" sz="1400" dirty="0">
                <a:latin typeface="Courier New" pitchFamily="49" charset="0"/>
                <a:cs typeface="Courier New" pitchFamily="49" charset="0"/>
              </a:rPr>
              <a:t>vector&lt;int&gt; vec(10);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nl-NL" sz="1400" dirty="0">
                <a:latin typeface="Courier New" pitchFamily="49" charset="0"/>
                <a:cs typeface="Courier New" pitchFamily="49" charset="0"/>
              </a:rPr>
              <a:t>generate(vec.begin(), vec.end(), gen);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400" dirty="0"/>
          </a:p>
          <a:p>
            <a:endParaRPr lang="nl-BE" sz="16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11743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 STL Algorihtms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8305800" cy="5714999"/>
          </a:xfrm>
        </p:spPr>
        <p:txBody>
          <a:bodyPr>
            <a:normAutofit/>
          </a:bodyPr>
          <a:lstStyle/>
          <a:p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&lt;algorithm&gt;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bool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all_of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any_of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none_of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(InIt, InIt, Pred)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InIt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find_if_not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(InIt, InIt, Pred)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OutIt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copy_n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(InIt, Size, OutIt)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OutIt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copy_if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(InIt, InIt, OutIt, Pred)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bool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is_partitioned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(InIt, InIt, Pred)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pair&lt;Out1, Out2&gt;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partition_copy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(InIt, InIt, Out1, Out2,Pred)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FwdIt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partition_point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(FwdIt, FwdIt, Pred)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bool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is_sorted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(FwdIt, FwdIt, Comp?)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FwdIt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is_sorted_until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(FwdIt, FwdIt, Comp?)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bool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is_heap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(RanIt, RanIt, Comp?)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RanIt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is_heap_until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(RanIt, RanIt, Comp?)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pair&lt;FwdIt, FwdIt&gt;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minmax_element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(FwdIt, FwdIt, </a:t>
            </a:r>
            <a:r>
              <a:rPr lang="nl-BE" sz="1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Comp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?)</a:t>
            </a:r>
          </a:p>
          <a:p>
            <a:pPr lvl="1"/>
            <a:endParaRPr lang="nl-BE" sz="1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nl-B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&lt;numeric&gt;</a:t>
            </a:r>
          </a:p>
          <a:p>
            <a:pPr lvl="1"/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void </a:t>
            </a:r>
            <a:r>
              <a:rPr lang="nl-BE" sz="16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iota</a:t>
            </a:r>
            <a:r>
              <a:rPr lang="nl-BE" sz="16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(FwdIt, FwdIt, T)</a:t>
            </a:r>
            <a:br>
              <a:rPr lang="nl-BE" sz="1600" dirty="0">
                <a:latin typeface="Courier New" pitchFamily="49" charset="0"/>
                <a:cs typeface="Courier New" pitchFamily="49" charset="0"/>
                <a:sym typeface="Wingdings" pitchFamily="2" charset="2"/>
              </a:rPr>
            </a:br>
            <a:r>
              <a:rPr lang="nl-BE" sz="1600" dirty="0" smtClean="0">
                <a:latin typeface="+mj-lt"/>
                <a:cs typeface="Courier New" pitchFamily="49" charset="0"/>
                <a:sym typeface="Wingdings" pitchFamily="2" charset="2"/>
              </a:rPr>
              <a:t>Example, fills vector with values 5, 6, 7, ..., 14</a:t>
            </a:r>
            <a:r>
              <a:rPr lang="nl-BE" sz="1600" dirty="0">
                <a:latin typeface="+mj-lt"/>
                <a:cs typeface="Courier New" pitchFamily="49" charset="0"/>
                <a:sym typeface="Wingdings" pitchFamily="2" charset="2"/>
              </a:rPr>
              <a:t/>
            </a:r>
            <a:br>
              <a:rPr lang="nl-BE" sz="1600" dirty="0">
                <a:latin typeface="+mj-lt"/>
                <a:cs typeface="Courier New" pitchFamily="49" charset="0"/>
                <a:sym typeface="Wingdings" pitchFamily="2" charset="2"/>
              </a:rPr>
            </a:b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vector&lt;int</a:t>
            </a:r>
            <a:r>
              <a:rPr lang="nl-BE" sz="16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 vec(10</a:t>
            </a: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);</a:t>
            </a:r>
            <a:b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</a:br>
            <a:r>
              <a:rPr lang="nl-BE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iota(vec.begin</a:t>
            </a:r>
            <a:r>
              <a:rPr lang="nl-BE" sz="16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(), vec.end(), 5);</a:t>
            </a:r>
          </a:p>
          <a:p>
            <a:pPr lvl="1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nl-BE" sz="1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6030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421481" y="2164556"/>
            <a:ext cx="8065294" cy="337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nl-BE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Teaser about </a:t>
            </a:r>
            <a:r>
              <a:rPr lang="nl-BE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non-C++11 </a:t>
            </a:r>
            <a:r>
              <a:rPr lang="nl-BE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changes in Visual C++ </a:t>
            </a:r>
            <a:r>
              <a:rPr lang="nl-BE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2010</a:t>
            </a:r>
            <a:endParaRPr lang="nl-BE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16800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null pointer type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nullptr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Problem with old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nl-BE" dirty="0" smtClean="0"/>
              <a:t> :</a:t>
            </a:r>
            <a:endParaRPr lang="nl-B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It is implicitly converted to an integer because:</a:t>
            </a:r>
          </a:p>
          <a:p>
            <a:pPr lvl="2">
              <a:lnSpc>
                <a:spcPct val="14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600" dirty="0" smtClean="0">
                <a:latin typeface="Courier New" pitchFamily="49" charset="0"/>
                <a:cs typeface="Courier New" pitchFamily="49" charset="0"/>
              </a:rPr>
              <a:t>#define NULL 0</a:t>
            </a:r>
          </a:p>
          <a:p>
            <a:pPr lvl="1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dirty="0" smtClean="0"/>
              <a:t>Thus, it might not do what you expect it to do:</a:t>
            </a: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(char* p) {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&lt;&lt; "char* version" &lt;&lt;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 {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&lt;&lt; "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version" &lt;&lt;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(0);       // Calls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version</a:t>
            </a: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(NULL);    // Also calls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version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</a:t>
            </a: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nullptr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); // Properly calls char* version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</a:t>
            </a: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lnSpc>
                <a:spcPct val="11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2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038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More New </a:t>
            </a:r>
            <a:r>
              <a:rPr lang="fr-FR" dirty="0" err="1" smtClean="0"/>
              <a:t>Stuff</a:t>
            </a:r>
            <a:r>
              <a:rPr lang="fr-FR" dirty="0" smtClean="0"/>
              <a:t> in Visual C++ 2010</a:t>
            </a:r>
            <a:endParaRPr 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>Parallel </a:t>
            </a:r>
            <a:r>
              <a:rPr lang="nl-BE" sz="2400" dirty="0">
                <a:ea typeface="+mn-ea"/>
                <a:cs typeface="+mn-cs"/>
                <a:sym typeface="Wingdings" pitchFamily="2" charset="2"/>
              </a:rPr>
              <a:t>Patterns Library (PPL</a:t>
            </a: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ea typeface="+mn-ea"/>
                <a:cs typeface="+mn-cs"/>
                <a:sym typeface="Wingdings" pitchFamily="2" charset="2"/>
              </a:rPr>
              <a:t>parallel_for</a:t>
            </a:r>
          </a:p>
          <a:p>
            <a:pPr marL="1200150" lvl="3" indent="-342900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1800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parallel_for(0, 100, 1, [&amp;](int i) { /* ... */ });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endParaRPr lang="nl-BE" sz="2000" dirty="0" smtClean="0">
              <a:ea typeface="+mn-ea"/>
              <a:cs typeface="+mn-cs"/>
              <a:sym typeface="Wingdings" pitchFamily="2" charset="2"/>
            </a:endParaRP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ea typeface="+mn-ea"/>
                <a:cs typeface="+mn-cs"/>
                <a:sym typeface="Wingdings" pitchFamily="2" charset="2"/>
              </a:rPr>
              <a:t>parallel_for_each</a:t>
            </a:r>
          </a:p>
          <a:p>
            <a:pPr marL="1200150" lvl="3" indent="-342900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1800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vector&lt;int&gt; vec;</a:t>
            </a:r>
          </a:p>
          <a:p>
            <a:pPr marL="1200150" lvl="3" indent="-342900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1800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parallel_for_each(vec.begin(), vec.end(),</a:t>
            </a:r>
            <a:br>
              <a:rPr lang="nl-BE" sz="1800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</a:br>
            <a:r>
              <a:rPr lang="nl-BE" sz="1800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              [&amp;](int&amp; i) { /* ... */ });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endParaRPr lang="nl-BE" dirty="0" smtClean="0"/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/>
              <a:t>parallel_invoke</a:t>
            </a:r>
            <a:endParaRPr lang="en-US" dirty="0" smtClean="0"/>
          </a:p>
          <a:p>
            <a:pPr marL="1200150" lvl="3" indent="-342900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parallel_invoke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1200150" lvl="3" indent="-342900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[&amp;]{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(a, left, i-1, comp);},</a:t>
            </a:r>
          </a:p>
          <a:p>
            <a:pPr marL="1200150" lvl="3" indent="-342900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[&amp;]{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(a, i+1, right, comp);}</a:t>
            </a:r>
          </a:p>
          <a:p>
            <a:pPr marL="1200150" lvl="3" indent="-342900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sym typeface="Wingdings" pitchFamily="2" charset="2"/>
              </a:rPr>
              <a:t>...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sym typeface="Wingdings" pitchFamily="2" charset="2"/>
              </a:rPr>
              <a:t>Full integration with the debugger / profiler</a:t>
            </a:r>
            <a:endParaRPr lang="nl-B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6839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More New </a:t>
            </a:r>
            <a:r>
              <a:rPr lang="fr-FR" dirty="0" err="1" smtClean="0"/>
              <a:t>Stuff</a:t>
            </a:r>
            <a:r>
              <a:rPr lang="fr-FR" dirty="0" smtClean="0"/>
              <a:t> in Visual C++ 2010</a:t>
            </a:r>
            <a:endParaRPr 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ea typeface="+mn-ea"/>
                <a:cs typeface="+mn-cs"/>
                <a:sym typeface="Wingdings" pitchFamily="2" charset="2"/>
              </a:rPr>
              <a:t>IntelliSense that actually works </a:t>
            </a:r>
          </a:p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ea typeface="+mn-ea"/>
                <a:cs typeface="+mn-cs"/>
                <a:sym typeface="Wingdings" pitchFamily="2" charset="2"/>
              </a:rPr>
              <a:t>Including new features such as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#include</a:t>
            </a:r>
            <a:r>
              <a:rPr lang="nl-BE" dirty="0" smtClean="0">
                <a:ea typeface="+mn-ea"/>
                <a:sym typeface="Wingdings" pitchFamily="2" charset="2"/>
              </a:rPr>
              <a:t> auto completion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ea typeface="+mn-ea"/>
                <a:sym typeface="Wingdings" pitchFamily="2" charset="2"/>
              </a:rPr>
              <a:t>Call hierarchy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ea typeface="+mn-ea"/>
                <a:sym typeface="Wingdings" pitchFamily="2" charset="2"/>
              </a:rPr>
              <a:t>Red squiggles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ea typeface="+mn-ea"/>
                <a:sym typeface="Wingdings" pitchFamily="2" charset="2"/>
              </a:rPr>
              <a:t>Find all references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dirty="0" smtClean="0">
                <a:ea typeface="+mn-ea"/>
                <a:sym typeface="Wingdings" pitchFamily="2" charset="2"/>
              </a:rPr>
              <a:t>Class wizard</a:t>
            </a:r>
          </a:p>
        </p:txBody>
      </p:sp>
      <p:pic>
        <p:nvPicPr>
          <p:cNvPr id="807942" name="Picture 6" descr="http://mariusbancila.ro/blog/wp-content/uploads/2010/03/wordpad2010autoinclu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2357967"/>
            <a:ext cx="3607594" cy="1125007"/>
          </a:xfrm>
          <a:prstGeom prst="rect">
            <a:avLst/>
          </a:prstGeom>
          <a:noFill/>
        </p:spPr>
      </p:pic>
      <p:pic>
        <p:nvPicPr>
          <p:cNvPr id="807944" name="Picture 8" descr="http://mariusbancila.ro/blog/wp-content/uploads/2010/03/wordpad2010call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656" y="2654222"/>
            <a:ext cx="4895849" cy="1395491"/>
          </a:xfrm>
          <a:prstGeom prst="rect">
            <a:avLst/>
          </a:prstGeom>
          <a:noFill/>
        </p:spPr>
      </p:pic>
      <p:pic>
        <p:nvPicPr>
          <p:cNvPr id="807946" name="Picture 10" descr="http://mariusbancila.ro/blog/wp-content/uploads/2010/03/wordpad2010squigg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356" y="2919062"/>
            <a:ext cx="3457575" cy="1071914"/>
          </a:xfrm>
          <a:prstGeom prst="rect">
            <a:avLst/>
          </a:prstGeom>
          <a:noFill/>
        </p:spPr>
      </p:pic>
      <p:pic>
        <p:nvPicPr>
          <p:cNvPr id="807948" name="Picture 12" descr="http://mariusbancila.ro/blog/wp-content/uploads/2010/03/wordpad2010findsy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3795" y="3194689"/>
            <a:ext cx="5310187" cy="1655123"/>
          </a:xfrm>
          <a:prstGeom prst="rect">
            <a:avLst/>
          </a:prstGeom>
          <a:noFill/>
        </p:spPr>
      </p:pic>
      <p:pic>
        <p:nvPicPr>
          <p:cNvPr id="807950" name="Picture 14" descr="http://mariusbancila.ro/blog/wp-content/uploads/2010/03/wordpad2010classwi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0541" y="2518348"/>
            <a:ext cx="4772025" cy="4005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890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Visual C++ 2010</a:t>
            </a:r>
            <a:endParaRPr lang="en-GB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>Profiler </a:t>
            </a:r>
            <a:r>
              <a:rPr lang="nl-BE" sz="2400" dirty="0" err="1" smtClean="0">
                <a:ea typeface="+mn-ea"/>
                <a:cs typeface="+mn-cs"/>
                <a:sym typeface="Wingdings" pitchFamily="2" charset="2"/>
              </a:rPr>
              <a:t>including</a:t>
            </a: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> </a:t>
            </a:r>
            <a:r>
              <a:rPr lang="nl-BE" sz="2400" dirty="0" err="1" smtClean="0">
                <a:ea typeface="+mn-ea"/>
                <a:cs typeface="+mn-cs"/>
                <a:sym typeface="Wingdings" pitchFamily="2" charset="2"/>
              </a:rPr>
              <a:t>multithreaded</a:t>
            </a: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/>
            </a:r>
            <a:br>
              <a:rPr lang="nl-BE" sz="2400" dirty="0" smtClean="0">
                <a:ea typeface="+mn-ea"/>
                <a:cs typeface="+mn-cs"/>
                <a:sym typeface="Wingdings" pitchFamily="2" charset="2"/>
              </a:rPr>
            </a:br>
            <a:r>
              <a:rPr lang="nl-BE" sz="2400" dirty="0" err="1" smtClean="0">
                <a:ea typeface="+mn-ea"/>
                <a:cs typeface="+mn-cs"/>
                <a:sym typeface="Wingdings" pitchFamily="2" charset="2"/>
              </a:rPr>
              <a:t>profiler</a:t>
            </a: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/>
            </a:r>
            <a:br>
              <a:rPr lang="nl-BE" sz="2400" dirty="0" smtClean="0">
                <a:ea typeface="+mn-ea"/>
                <a:cs typeface="+mn-cs"/>
                <a:sym typeface="Wingdings" pitchFamily="2" charset="2"/>
              </a:rPr>
            </a:br>
            <a:r>
              <a:rPr lang="nl-BE" sz="2400" b="0" dirty="0" smtClean="0">
                <a:ea typeface="+mn-ea"/>
                <a:cs typeface="+mn-cs"/>
                <a:sym typeface="Wingdings" pitchFamily="2" charset="2"/>
              </a:rPr>
              <a:t>(only in Premium; Ultimate)</a:t>
            </a:r>
          </a:p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endParaRPr lang="nl-BE" sz="2400" dirty="0" smtClean="0">
              <a:ea typeface="+mn-ea"/>
              <a:cs typeface="+mn-cs"/>
              <a:sym typeface="Wingdings" pitchFamily="2" charset="2"/>
            </a:endParaRPr>
          </a:p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>More modern MFC library (BCG)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ea typeface="+mn-ea"/>
                <a:cs typeface="+mn-cs"/>
                <a:sym typeface="Wingdings" pitchFamily="2" charset="2"/>
              </a:rPr>
              <a:t>CTaskDialog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ea typeface="+mn-ea"/>
                <a:cs typeface="+mn-cs"/>
                <a:sym typeface="Wingdings" pitchFamily="2" charset="2"/>
              </a:rPr>
              <a:t>Ribon bar + designer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ea typeface="+mn-ea"/>
                <a:cs typeface="+mn-cs"/>
                <a:sym typeface="Wingdings" pitchFamily="2" charset="2"/>
              </a:rPr>
              <a:t>Modern UIs</a:t>
            </a:r>
            <a:endParaRPr lang="en-US" sz="2000" dirty="0"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07938" name="Picture 2" descr="http://www.nuonsoft.com/images/blog/CTaskDialogDem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336" y="594844"/>
            <a:ext cx="2931318" cy="2734516"/>
          </a:xfrm>
          <a:prstGeom prst="rect">
            <a:avLst/>
          </a:prstGeom>
          <a:noFill/>
        </p:spPr>
      </p:pic>
      <p:pic>
        <p:nvPicPr>
          <p:cNvPr id="807940" name="Picture 4" descr="http://mariusbancila.ro/blog/wp-content/uploads/2010/03/ribbonstyles.png"/>
          <p:cNvPicPr>
            <a:picLocks noChangeAspect="1" noChangeArrowheads="1"/>
          </p:cNvPicPr>
          <p:nvPr/>
        </p:nvPicPr>
        <p:blipFill rotWithShape="1">
          <a:blip r:embed="rId3" cstate="print"/>
          <a:srcRect t="40143" r="31357"/>
          <a:stretch/>
        </p:blipFill>
        <p:spPr bwMode="auto">
          <a:xfrm>
            <a:off x="6541170" y="3737897"/>
            <a:ext cx="2422483" cy="2971986"/>
          </a:xfrm>
          <a:prstGeom prst="rect">
            <a:avLst/>
          </a:prstGeom>
          <a:noFill/>
        </p:spPr>
      </p:pic>
      <p:pic>
        <p:nvPicPr>
          <p:cNvPr id="1026" name="Picture 2" descr="http://www.bcgsoft.com/featuretour/screenshots/vs2010styl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50" y="3668293"/>
            <a:ext cx="3674554" cy="29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cgsoft.com/featuretour/screenshots/CarbonStyl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6604" y="175188"/>
            <a:ext cx="3347049" cy="33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845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Visual C++ 2010</a:t>
            </a:r>
            <a:endParaRPr lang="en-GB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400" dirty="0" smtClean="0">
                <a:ea typeface="+mn-ea"/>
                <a:cs typeface="+mn-cs"/>
                <a:sym typeface="Wingdings" pitchFamily="2" charset="2"/>
              </a:rPr>
              <a:t>More modern MFC library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ea typeface="+mn-ea"/>
                <a:cs typeface="+mn-cs"/>
                <a:sym typeface="Wingdings" pitchFamily="2" charset="2"/>
              </a:rPr>
              <a:t>Windows 7 taskbar integration</a:t>
            </a:r>
          </a:p>
        </p:txBody>
      </p:sp>
      <p:pic>
        <p:nvPicPr>
          <p:cNvPr id="1028" name="Picture 4" descr="Figure 7 Tabbed Thumbnail and Thumbnail Preview in an MFC Appl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55" y="3129937"/>
            <a:ext cx="3633863" cy="3074249"/>
          </a:xfrm>
          <a:prstGeom prst="rect">
            <a:avLst/>
          </a:prstGeom>
          <a:noFill/>
        </p:spPr>
      </p:pic>
      <p:pic>
        <p:nvPicPr>
          <p:cNvPr id="1030" name="Picture 6" descr="http://msdn.microsoft.com/en-us/windows7trainingcourse_win7taskbarmfc_topic2.d97b123d-51ee-4677-89d1-fb271d31ca69(en-u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550" y="2897829"/>
            <a:ext cx="3422650" cy="3261412"/>
          </a:xfrm>
          <a:prstGeom prst="rect">
            <a:avLst/>
          </a:prstGeom>
          <a:noFill/>
        </p:spPr>
      </p:pic>
      <p:pic>
        <p:nvPicPr>
          <p:cNvPr id="1032" name="Picture 8" descr="http://msdn.microsoft.com/en-us/windows7trainingcourse_win7taskbarmfc_topic2.15fdfff3-0ddd-4d34-b3c4-9969db89b637(en-us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604" y="1891989"/>
            <a:ext cx="1933575" cy="4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7359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Visual C++ 2010</a:t>
            </a:r>
            <a:endParaRPr lang="en-GB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400" dirty="0" smtClean="0">
                <a:sym typeface="Wingdings" pitchFamily="2" charset="2"/>
              </a:rPr>
              <a:t>More modern MFC library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sym typeface="Wingdings" pitchFamily="2" charset="2"/>
              </a:rPr>
              <a:t>Restart manager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sym typeface="Wingdings" pitchFamily="2" charset="2"/>
              </a:rPr>
              <a:t>Multitouch aware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sym typeface="Wingdings" pitchFamily="2" charset="2"/>
              </a:rPr>
              <a:t>High-DPI aware</a:t>
            </a:r>
          </a:p>
          <a:p>
            <a:pPr marL="742950" lvl="2" indent="-342900">
              <a:lnSpc>
                <a:spcPct val="80000"/>
              </a:lnSpc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" dirty="0" smtClean="0">
                <a:sym typeface="Wingdings" pitchFamily="2" charset="2"/>
              </a:rPr>
              <a:t>Support for animation / Direct2D graphics</a:t>
            </a:r>
            <a:endParaRPr lang="en-US" sz="2000" dirty="0">
              <a:sym typeface="Wingdings" pitchFamily="2" charset="2"/>
            </a:endParaRPr>
          </a:p>
        </p:txBody>
      </p:sp>
      <p:pic>
        <p:nvPicPr>
          <p:cNvPr id="1026" name="Picture 2" descr="Figure 9 Task Di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941" y="3551927"/>
            <a:ext cx="3082118" cy="2385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3823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en-GB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342900" lvl="1" indent="-342900" algn="ctr">
              <a:lnSpc>
                <a:spcPct val="8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1714500" algn="l"/>
              </a:tabLst>
            </a:pPr>
            <a:r>
              <a:rPr lang="nl-BE" sz="20000" dirty="0" smtClean="0">
                <a:ea typeface="+mn-ea"/>
                <a:cs typeface="+mn-cs"/>
                <a:sym typeface="Wingdings" pitchFamily="2" charset="2"/>
              </a:rPr>
              <a:t>?</a:t>
            </a:r>
            <a:endParaRPr lang="en-US" sz="20000" dirty="0"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750" y="5172075"/>
            <a:ext cx="476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Any views or opinions expressed in this presentation are solely those of the author and do not necessarily represent those of my company.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867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std::bind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Allows you to bind arguments of a function in a flexible way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Generalization of old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bind1st() </a:t>
            </a:r>
            <a:r>
              <a:rPr lang="nl-BE" dirty="0" smtClean="0"/>
              <a:t>and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bind2nd()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latin typeface="Courier New" pitchFamily="49" charset="0"/>
                <a:cs typeface="Courier New" pitchFamily="49" charset="0"/>
              </a:rPr>
              <a:t>&lt;functional&gt;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Example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num, const string&amp;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 &lt;&lt; num &lt;&lt; ", "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&lt;&lt; ")" &lt;&lt;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da-DK" sz="1400" dirty="0" smtClean="0">
                <a:latin typeface="Courier New" pitchFamily="49" charset="0"/>
                <a:cs typeface="Courier New" pitchFamily="49" charset="0"/>
              </a:rPr>
              <a:t>    string str = "abc";</a:t>
            </a:r>
          </a:p>
          <a:p>
            <a:pPr lvl="1">
              <a:buNone/>
            </a:pPr>
            <a:r>
              <a:rPr lang="da-DK" sz="1400" dirty="0" smtClean="0">
                <a:latin typeface="Courier New" pitchFamily="49" charset="0"/>
                <a:cs typeface="Courier New" pitchFamily="49" charset="0"/>
              </a:rPr>
              <a:t>    auto f1 = bind(func, placeholders::_1, str);</a:t>
            </a:r>
          </a:p>
          <a:p>
            <a:pPr lvl="1">
              <a:buNone/>
            </a:pPr>
            <a:r>
              <a:rPr lang="da-DK" sz="1400" dirty="0" smtClean="0">
                <a:latin typeface="Courier New" pitchFamily="49" charset="0"/>
                <a:cs typeface="Courier New" pitchFamily="49" charset="0"/>
              </a:rPr>
              <a:t>    f1(16);</a:t>
            </a:r>
          </a:p>
          <a:p>
            <a:pPr lvl="1">
              <a:buNone/>
            </a:pPr>
            <a:endParaRPr lang="da-DK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da-DK" sz="1400" dirty="0" smtClean="0">
                <a:latin typeface="Courier New" pitchFamily="49" charset="0"/>
                <a:cs typeface="Courier New" pitchFamily="49" charset="0"/>
              </a:rPr>
              <a:t>    auto f2 = bind(func, placeholders::_2, placeholders::_1);</a:t>
            </a:r>
          </a:p>
          <a:p>
            <a:pPr lvl="1">
              <a:buNone/>
            </a:pPr>
            <a:r>
              <a:rPr lang="da-DK" sz="1400" dirty="0" smtClean="0">
                <a:latin typeface="Courier New" pitchFamily="49" charset="0"/>
                <a:cs typeface="Courier New" pitchFamily="49" charset="0"/>
              </a:rPr>
              <a:t>    f2("Test", 32);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l-BE" dirty="0" smtClean="0"/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nl-BE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083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Alternative </a:t>
            </a:r>
            <a:r>
              <a:rPr lang="nl-BE" dirty="0" err="1" smtClean="0"/>
              <a:t>function</a:t>
            </a:r>
            <a:r>
              <a:rPr lang="nl-BE" dirty="0" smtClean="0"/>
              <a:t> syntax </a:t>
            </a:r>
            <a:r>
              <a:rPr lang="nl-BE" sz="1600" dirty="0" smtClean="0"/>
              <a:t>(</a:t>
            </a:r>
            <a:r>
              <a:rPr lang="nl-BE" sz="1600" dirty="0" err="1" smtClean="0"/>
              <a:t>trailing</a:t>
            </a:r>
            <a:r>
              <a:rPr lang="nl-BE" sz="1600" dirty="0" smtClean="0"/>
              <a:t> return type)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Normal function syntax: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int </a:t>
            </a:r>
            <a:r>
              <a:rPr lang="nl-BE" sz="1700" dirty="0">
                <a:latin typeface="Courier New" pitchFamily="49" charset="0"/>
                <a:cs typeface="Courier New" pitchFamily="49" charset="0"/>
              </a:rPr>
              <a:t>func(int i)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i + 42</a:t>
            </a:r>
            <a:r>
              <a:rPr lang="nl-BE" sz="17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/>
              <a:t>Alternative function </a:t>
            </a:r>
            <a:r>
              <a:rPr lang="nl-BE" dirty="0" smtClean="0"/>
              <a:t>syntax: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auto func(int i) -&gt; int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    return i + 42;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Even for the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main() </a:t>
            </a:r>
            <a:r>
              <a:rPr lang="nl-BE" dirty="0" smtClean="0"/>
              <a:t>function: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auto main() -&gt;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(3) &lt;&lt;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 // Calling alternative function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sz="1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l-BE" sz="1700" dirty="0" smtClean="0">
                <a:latin typeface="Courier New" pitchFamily="49" charset="0"/>
                <a:cs typeface="Courier New" pitchFamily="49" charset="0"/>
              </a:rPr>
              <a:t>                            // doesn’t change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1891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deduction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en-US" dirty="0" smtClean="0"/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Let the compiler automatically deduce the type of a variable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dirty="0"/>
              <a:t>Simplest </a:t>
            </a:r>
            <a:r>
              <a:rPr lang="en-GB" dirty="0" smtClean="0"/>
              <a:t>example:</a:t>
            </a: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42;               //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will be of type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auto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= "Hello World!"; //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will be of </a:t>
            </a:r>
            <a:r>
              <a:rPr lang="en-GB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 const char*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dirty="0" smtClean="0"/>
              <a:t>Very useful in more complicated cases, e.g. with the STL: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td::map&lt;std::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basic_string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wchar_t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&gt;, std::vector&lt;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&gt;&gt; m;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// ... Fill map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// Iterate over contents in Pre-C++11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::map&lt;</a:t>
            </a:r>
            <a:r>
              <a:rPr lang="en-GB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GB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basic_string</a:t>
            </a: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wchar_t</a:t>
            </a: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&gt;,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::vector&lt;</a:t>
            </a:r>
            <a:r>
              <a:rPr lang="en-GB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 &gt;::</a:t>
            </a:r>
            <a:r>
              <a:rPr lang="en-GB" sz="1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const_iterator</a:t>
            </a:r>
            <a:r>
              <a:rPr lang="en-GB" sz="1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citer = </a:t>
            </a:r>
            <a:r>
              <a:rPr lang="en-GB" sz="1400" dirty="0" err="1">
                <a:latin typeface="Courier New" pitchFamily="49" charset="0"/>
                <a:cs typeface="Courier New" pitchFamily="49" charset="0"/>
              </a:rPr>
              <a:t>m.</a:t>
            </a:r>
            <a:r>
              <a:rPr lang="en-GB" sz="14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begin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        citer != </a:t>
            </a:r>
            <a:r>
              <a:rPr lang="en-GB" sz="14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m.end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(); ++citer)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latin typeface="Courier New" pitchFamily="49" charset="0"/>
                <a:cs typeface="Courier New" pitchFamily="49" charset="0"/>
              </a:rPr>
              <a:t>wcout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 &lt;&lt; citer-&gt;first &lt;&lt; </a:t>
            </a:r>
            <a:r>
              <a:rPr lang="en-GB" sz="1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;</a:t>
            </a:r>
            <a:endParaRPr lang="nl-BE" sz="14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// Iterate over contents in C++11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4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auto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citer =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m.</a:t>
            </a:r>
            <a:r>
              <a:rPr lang="en-GB" sz="1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cbegin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(); citer !=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m.</a:t>
            </a:r>
            <a:r>
              <a:rPr lang="en-GB" sz="14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cend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(); ++citer)</a:t>
            </a:r>
          </a:p>
          <a:p>
            <a:pPr lvl="1">
              <a:lnSpc>
                <a:spcPct val="120000"/>
              </a:lnSpc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GB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wcout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&lt;&lt; citer-&gt;first &lt;&lt;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967377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deduction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en-US" dirty="0" smtClean="0"/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Benefits:</a:t>
            </a:r>
          </a:p>
          <a:p>
            <a:pPr marL="742950" lvl="2" indent="-342900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dirty="0" smtClean="0">
                <a:ea typeface="+mn-ea"/>
                <a:cs typeface="+mn-cs"/>
              </a:rPr>
              <a:t>Reduces verbosity, allowing important code to stand out</a:t>
            </a:r>
          </a:p>
          <a:p>
            <a:pPr marL="742950" lvl="2" indent="-342900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dirty="0" smtClean="0">
                <a:ea typeface="+mn-ea"/>
                <a:cs typeface="+mn-cs"/>
              </a:rPr>
              <a:t>Avoids type mismatches</a:t>
            </a:r>
          </a:p>
          <a:p>
            <a:pPr marL="742950" lvl="2" indent="-342900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dirty="0" smtClean="0">
                <a:ea typeface="+mn-ea"/>
                <a:cs typeface="+mn-cs"/>
              </a:rPr>
              <a:t>Increases </a:t>
            </a:r>
            <a:r>
              <a:rPr lang="en-US" dirty="0" err="1" smtClean="0">
                <a:ea typeface="+mn-ea"/>
                <a:cs typeface="+mn-cs"/>
              </a:rPr>
              <a:t>genericity</a:t>
            </a:r>
            <a:r>
              <a:rPr lang="en-US" dirty="0" smtClean="0">
                <a:ea typeface="+mn-ea"/>
                <a:cs typeface="+mn-cs"/>
              </a:rPr>
              <a:t>, by allowing templates to be written that care less about the types of intermediate expressions</a:t>
            </a:r>
          </a:p>
          <a:p>
            <a:pPr marL="742950" lvl="2" indent="-342900"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en-US" dirty="0" smtClean="0">
                <a:ea typeface="+mn-ea"/>
                <a:cs typeface="+mn-cs"/>
              </a:rPr>
              <a:t>Deals with undocumented or unspeakable types, like lambdas</a:t>
            </a:r>
            <a:endParaRPr lang="nl-BE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402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deduction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en-US" dirty="0" smtClean="0"/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/>
              <a:t>When using </a:t>
            </a:r>
            <a:r>
              <a:rPr lang="nl-BE" dirty="0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nl-BE" dirty="0" smtClean="0"/>
              <a:t>, you don’t know the exact type at compile, but still, you can pass it to a function, using templates </a:t>
            </a:r>
            <a:r>
              <a:rPr lang="nl-BE" dirty="0" smtClean="0">
                <a:sym typeface="Wingdings" pitchFamily="2" charset="2"/>
              </a:rPr>
              <a:t></a:t>
            </a:r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nl-BE" dirty="0" smtClean="0">
                <a:ea typeface="+mn-ea"/>
                <a:cs typeface="+mn-cs"/>
                <a:sym typeface="Wingdings" pitchFamily="2" charset="2"/>
              </a:rPr>
              <a:t>Example:</a:t>
            </a:r>
          </a:p>
          <a:p>
            <a:pPr lvl="1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num) {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&lt;&lt; num &lt;&lt;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lvl="1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void (*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FuncPtr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FuncPtr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{ 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 }</a:t>
            </a:r>
          </a:p>
          <a:p>
            <a:pPr lvl="1">
              <a:buNone/>
            </a:pPr>
            <a:endParaRPr lang="nl-BE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auto f1 = bind(func, 123);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    f1();</a:t>
            </a:r>
          </a:p>
          <a:p>
            <a:pPr lvl="1">
              <a:buNone/>
            </a:pPr>
            <a:r>
              <a:rPr lang="nl-BE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lvl="1">
              <a:buNone/>
            </a:pPr>
            <a:r>
              <a:rPr lang="nl-BE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nl-BE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pPr>
              <a:lnSpc>
                <a:spcPct val="140000"/>
              </a:lnSpc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endParaRPr lang="nl-BE" dirty="0" smtClean="0"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43600" y="3471748"/>
            <a:ext cx="3092451" cy="185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lnSpc>
                <a:spcPct val="100000"/>
              </a:lnSpc>
              <a:buClr>
                <a:srgbClr val="FF6600"/>
              </a:buClr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template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typename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T&gt;</a:t>
            </a:r>
          </a:p>
          <a:p>
            <a:pPr marL="342900" lvl="0" indent="-342900">
              <a:lnSpc>
                <a:spcPct val="100000"/>
              </a:lnSpc>
              <a:buClr>
                <a:srgbClr val="FF6600"/>
              </a:buClr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(T 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buClr>
                <a:srgbClr val="FF6600"/>
              </a:buClr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lvl="0" indent="-342900">
              <a:lnSpc>
                <a:spcPct val="100000"/>
              </a:lnSpc>
              <a:buClr>
                <a:srgbClr val="FF6600"/>
              </a:buClr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4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lvl="0" indent="-342900">
              <a:lnSpc>
                <a:spcPct val="100000"/>
              </a:lnSpc>
              <a:buClr>
                <a:srgbClr val="FF6600"/>
              </a:buClr>
              <a:buNone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</a:pPr>
            <a:r>
              <a:rPr lang="fr-FR" sz="1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endParaRPr kumimoji="1" lang="nl-BE" sz="14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endParaRPr kumimoji="1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endParaRPr kumimoji="1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>
                <a:tab pos="190500" algn="l"/>
                <a:tab pos="571500" algn="l"/>
                <a:tab pos="952500" algn="l"/>
                <a:tab pos="1333500" algn="l"/>
                <a:tab pos="5810250" algn="l"/>
              </a:tabLst>
              <a:defRPr/>
            </a:pPr>
            <a:endParaRPr kumimoji="1" lang="nl-BE" sz="2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16842" y="3959656"/>
            <a:ext cx="2407444" cy="83581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416842" y="3913274"/>
            <a:ext cx="2407444" cy="83581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706399" y="5587517"/>
            <a:ext cx="2117887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BE" sz="1400" kern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foo(f1);  // ERROR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06399" y="5587517"/>
            <a:ext cx="1043876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BE" sz="1400" kern="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foo(f1);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14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3219</Words>
  <Application>Microsoft Office PowerPoint</Application>
  <PresentationFormat>On-screen Show (4:3)</PresentationFormat>
  <Paragraphs>648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Training</vt:lpstr>
      <vt:lpstr>C++11 (aka C++0x) in Visual C++ 2010</vt:lpstr>
      <vt:lpstr>What is Supported in VC++ 2010?</vt:lpstr>
      <vt:lpstr>Right Angle Brackets</vt:lpstr>
      <vt:lpstr>Real null pointer type (nullptr)</vt:lpstr>
      <vt:lpstr>std::bind</vt:lpstr>
      <vt:lpstr>Alternative function syntax (trailing return type)</vt:lpstr>
      <vt:lpstr>Type deduction (auto)</vt:lpstr>
      <vt:lpstr>Type deduction (auto)</vt:lpstr>
      <vt:lpstr>Type deduction (auto)</vt:lpstr>
      <vt:lpstr>Type deduction (decltype)</vt:lpstr>
      <vt:lpstr>Type deduction (decltype)</vt:lpstr>
      <vt:lpstr>Type deduction (decltype)</vt:lpstr>
      <vt:lpstr>Type deduction (decltype)</vt:lpstr>
      <vt:lpstr>Shared Pointers</vt:lpstr>
      <vt:lpstr>Shared Pointers</vt:lpstr>
      <vt:lpstr>Shared Pointers</vt:lpstr>
      <vt:lpstr>Lambdas</vt:lpstr>
      <vt:lpstr>Lambdas</vt:lpstr>
      <vt:lpstr>Lambdas</vt:lpstr>
      <vt:lpstr>Lambdas</vt:lpstr>
      <vt:lpstr>Lambdas</vt:lpstr>
      <vt:lpstr>Unordered associative containers AKA hash tables</vt:lpstr>
      <vt:lpstr>Unordered associative containers AKA hash tables</vt:lpstr>
      <vt:lpstr>std::array</vt:lpstr>
      <vt:lpstr>Rvalue References</vt:lpstr>
      <vt:lpstr>Rvalue References</vt:lpstr>
      <vt:lpstr>Rvalue References</vt:lpstr>
      <vt:lpstr>Rvalue References</vt:lpstr>
      <vt:lpstr>Rvalue References</vt:lpstr>
      <vt:lpstr>Rvalue References</vt:lpstr>
      <vt:lpstr>Rvalue References</vt:lpstr>
      <vt:lpstr>Compile time static assertions</vt:lpstr>
      <vt:lpstr>Regular expression library</vt:lpstr>
      <vt:lpstr>Regular expression library</vt:lpstr>
      <vt:lpstr>Regular expression library</vt:lpstr>
      <vt:lpstr>Random number generation library</vt:lpstr>
      <vt:lpstr>Random number generation library</vt:lpstr>
      <vt:lpstr>New STL Algorihtms</vt:lpstr>
      <vt:lpstr>PowerPoint Presentation</vt:lpstr>
      <vt:lpstr>More New Stuff in Visual C++ 2010</vt:lpstr>
      <vt:lpstr>More New Stuff in Visual C++ 2010</vt:lpstr>
      <vt:lpstr>Visual C++ 2010</vt:lpstr>
      <vt:lpstr>Visual C++ 2010</vt:lpstr>
      <vt:lpstr>Visual C++ 2010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2011-12-19T16:37:03Z</dcterms:created>
  <dcterms:modified xsi:type="dcterms:W3CDTF">2011-12-19T17:17:24Z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